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6" r:id="rId2"/>
    <p:sldMasterId id="2147483688" r:id="rId3"/>
    <p:sldMasterId id="2147483691" r:id="rId4"/>
  </p:sldMasterIdLst>
  <p:notesMasterIdLst>
    <p:notesMasterId r:id="rId21"/>
  </p:notesMasterIdLst>
  <p:handoutMasterIdLst>
    <p:handoutMasterId r:id="rId22"/>
  </p:handoutMasterIdLst>
  <p:sldIdLst>
    <p:sldId id="256" r:id="rId5"/>
    <p:sldId id="259" r:id="rId6"/>
    <p:sldId id="262" r:id="rId7"/>
    <p:sldId id="294" r:id="rId8"/>
    <p:sldId id="295" r:id="rId9"/>
    <p:sldId id="298" r:id="rId10"/>
    <p:sldId id="306" r:id="rId11"/>
    <p:sldId id="307" r:id="rId12"/>
    <p:sldId id="308" r:id="rId13"/>
    <p:sldId id="289" r:id="rId14"/>
    <p:sldId id="290" r:id="rId15"/>
    <p:sldId id="292" r:id="rId16"/>
    <p:sldId id="297" r:id="rId17"/>
    <p:sldId id="310" r:id="rId18"/>
    <p:sldId id="311" r:id="rId19"/>
    <p:sldId id="26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p:scale>
          <a:sx n="50" d="100"/>
          <a:sy n="50" d="100"/>
        </p:scale>
        <p:origin x="1776" y="540"/>
      </p:cViewPr>
      <p:guideLst/>
    </p:cSldViewPr>
  </p:slideViewPr>
  <p:notesTextViewPr>
    <p:cViewPr>
      <p:scale>
        <a:sx n="1" d="1"/>
        <a:sy n="1" d="1"/>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C7E170F-3ABF-4CE7-8064-0D8E2A88613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a:extLst>
              <a:ext uri="{FF2B5EF4-FFF2-40B4-BE49-F238E27FC236}">
                <a16:creationId xmlns:a16="http://schemas.microsoft.com/office/drawing/2014/main" id="{076890AD-379D-418F-8C09-FCA75261DA8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0D9159-C117-4A89-A01A-21C175ED86CA}" type="datetimeFigureOut">
              <a:rPr lang="es-MX" smtClean="0"/>
              <a:t>17/03/2021</a:t>
            </a:fld>
            <a:endParaRPr lang="es-MX"/>
          </a:p>
        </p:txBody>
      </p:sp>
      <p:sp>
        <p:nvSpPr>
          <p:cNvPr id="4" name="Marcador de pie de página 3">
            <a:extLst>
              <a:ext uri="{FF2B5EF4-FFF2-40B4-BE49-F238E27FC236}">
                <a16:creationId xmlns:a16="http://schemas.microsoft.com/office/drawing/2014/main" id="{564C8B37-90A4-429F-B8CA-C175CDF78E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a:extLst>
              <a:ext uri="{FF2B5EF4-FFF2-40B4-BE49-F238E27FC236}">
                <a16:creationId xmlns:a16="http://schemas.microsoft.com/office/drawing/2014/main" id="{69976248-8466-4CF1-8CE5-CDB82DD5BEC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F5FF373-52F9-49D8-8D65-602C4259F844}" type="slidenum">
              <a:rPr lang="es-MX" smtClean="0"/>
              <a:t>‹Nº›</a:t>
            </a:fld>
            <a:endParaRPr lang="es-MX"/>
          </a:p>
        </p:txBody>
      </p:sp>
    </p:spTree>
    <p:extLst>
      <p:ext uri="{BB962C8B-B14F-4D97-AF65-F5344CB8AC3E}">
        <p14:creationId xmlns:p14="http://schemas.microsoft.com/office/powerpoint/2010/main" val="108638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D6F34C-2B1F-4DF3-845F-04C29BD8D4FC}" type="datetimeFigureOut">
              <a:rPr lang="es-MX" smtClean="0"/>
              <a:t>17/03/2021</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1F3BAE-0545-4907-B455-32E1A60745E4}" type="slidenum">
              <a:rPr lang="es-MX" smtClean="0"/>
              <a:t>‹Nº›</a:t>
            </a:fld>
            <a:endParaRPr lang="es-MX"/>
          </a:p>
        </p:txBody>
      </p:sp>
    </p:spTree>
    <p:extLst>
      <p:ext uri="{BB962C8B-B14F-4D97-AF65-F5344CB8AC3E}">
        <p14:creationId xmlns:p14="http://schemas.microsoft.com/office/powerpoint/2010/main" val="2511466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a:t>Sesión Extraordinaria 01/2021 del 18 de marzo de 2021</a:t>
            </a:r>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a:p>
        </p:txBody>
      </p:sp>
    </p:spTree>
    <p:extLst>
      <p:ext uri="{BB962C8B-B14F-4D97-AF65-F5344CB8AC3E}">
        <p14:creationId xmlns:p14="http://schemas.microsoft.com/office/powerpoint/2010/main" val="2719908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11376" y="1127726"/>
            <a:ext cx="8321247" cy="4602548"/>
          </a:xfrm>
          <a:prstGeom prst="rect">
            <a:avLst/>
          </a:prstGeom>
        </p:spPr>
        <p:txBody>
          <a:bodyPr>
            <a:normAutofit/>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9" name="Slide Number Placeholder 5"/>
          <p:cNvSpPr>
            <a:spLocks noGrp="1"/>
          </p:cNvSpPr>
          <p:nvPr>
            <p:ph type="sldNum" sz="quarter" idx="4"/>
          </p:nvPr>
        </p:nvSpPr>
        <p:spPr>
          <a:xfrm>
            <a:off x="7010400" y="645298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438238"/>
            <a:ext cx="339914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p>
        </p:txBody>
      </p:sp>
    </p:spTree>
    <p:extLst>
      <p:ext uri="{BB962C8B-B14F-4D97-AF65-F5344CB8AC3E}">
        <p14:creationId xmlns:p14="http://schemas.microsoft.com/office/powerpoint/2010/main" val="201350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518984" y="1072120"/>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4" name="Slide Number Placeholder 5"/>
          <p:cNvSpPr>
            <a:spLocks noGrp="1"/>
          </p:cNvSpPr>
          <p:nvPr>
            <p:ph type="sldNum" sz="quarter" idx="4"/>
          </p:nvPr>
        </p:nvSpPr>
        <p:spPr>
          <a:xfrm>
            <a:off x="7010400" y="646436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2" name="Título 1">
            <a:extLst>
              <a:ext uri="{FF2B5EF4-FFF2-40B4-BE49-F238E27FC236}">
                <a16:creationId xmlns:a16="http://schemas.microsoft.com/office/drawing/2014/main" id="{5EF19490-00FA-4438-B7F5-86DA6A728941}"/>
              </a:ext>
            </a:extLst>
          </p:cNvPr>
          <p:cNvSpPr>
            <a:spLocks noGrp="1"/>
          </p:cNvSpPr>
          <p:nvPr>
            <p:ph type="title"/>
          </p:nvPr>
        </p:nvSpPr>
        <p:spPr>
          <a:xfrm>
            <a:off x="1697366" y="28511"/>
            <a:ext cx="6742300" cy="489346"/>
          </a:xfrm>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BC409D0-3F46-4115-96BE-7D475D1741BC}"/>
              </a:ext>
            </a:extLst>
          </p:cNvPr>
          <p:cNvSpPr>
            <a:spLocks noGrp="1"/>
          </p:cNvSpPr>
          <p:nvPr>
            <p:ph type="ftr" sz="quarter" idx="3"/>
          </p:nvPr>
        </p:nvSpPr>
        <p:spPr>
          <a:xfrm>
            <a:off x="2886075" y="6447210"/>
            <a:ext cx="33718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endParaRPr lang="es-MX" dirty="0"/>
          </a:p>
        </p:txBody>
      </p:sp>
    </p:spTree>
    <p:extLst>
      <p:ext uri="{BB962C8B-B14F-4D97-AF65-F5344CB8AC3E}">
        <p14:creationId xmlns:p14="http://schemas.microsoft.com/office/powerpoint/2010/main" val="1706475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
        <p:nvSpPr>
          <p:cNvPr id="3" name="47 Marcador de título"/>
          <p:cNvSpPr>
            <a:spLocks noGrp="1"/>
          </p:cNvSpPr>
          <p:nvPr>
            <p:ph type="title"/>
          </p:nvPr>
        </p:nvSpPr>
        <p:spPr>
          <a:xfrm>
            <a:off x="1043608" y="116632"/>
            <a:ext cx="8100392" cy="330908"/>
          </a:xfrm>
          <a:prstGeom prst="rect">
            <a:avLst/>
          </a:prstGeom>
        </p:spPr>
        <p:txBody>
          <a:bodyPr vert="horz" lIns="91440" tIns="45720" rIns="91440" bIns="45720" rtlCol="0" anchor="ctr">
            <a:noAutofit/>
          </a:bodyPr>
          <a:lstStyle>
            <a:lvl1pPr marL="85725" indent="0">
              <a:defRPr sz="1400">
                <a:latin typeface="Century Gothic" pitchFamily="34" charset="0"/>
              </a:defRPr>
            </a:lvl1pPr>
          </a:lstStyle>
          <a:p>
            <a:r>
              <a:rPr lang="es-ES" dirty="0"/>
              <a:t>Haga clic para modificar el estilo de título del patrón</a:t>
            </a:r>
            <a:endParaRPr lang="es-MX" dirty="0"/>
          </a:p>
        </p:txBody>
      </p:sp>
      <p:sp>
        <p:nvSpPr>
          <p:cNvPr id="4" name="46 Marcador de número de diapositiva"/>
          <p:cNvSpPr>
            <a:spLocks noGrp="1"/>
          </p:cNvSpPr>
          <p:nvPr>
            <p:ph type="sldNum" sz="quarter" idx="4"/>
          </p:nvPr>
        </p:nvSpPr>
        <p:spPr>
          <a:xfrm>
            <a:off x="8643966" y="6492899"/>
            <a:ext cx="454910" cy="365125"/>
          </a:xfrm>
          <a:prstGeom prst="rect">
            <a:avLst/>
          </a:prstGeom>
        </p:spPr>
        <p:txBody>
          <a:bodyPr vert="horz" lIns="91440" tIns="45720" rIns="91440" bIns="45720" rtlCol="0" anchor="ctr"/>
          <a:lstStyle>
            <a:lvl1pPr algn="r">
              <a:defRPr sz="1100" b="1">
                <a:solidFill>
                  <a:schemeClr val="tx1">
                    <a:lumMod val="75000"/>
                    <a:lumOff val="25000"/>
                  </a:schemeClr>
                </a:solidFill>
                <a:latin typeface="Arial" pitchFamily="34" charset="0"/>
                <a:cs typeface="Arial" pitchFamily="34" charset="0"/>
              </a:defRPr>
            </a:lvl1pPr>
          </a:lstStyle>
          <a:p>
            <a:fld id="{F7E28DE7-990A-407D-BC13-BE5F1D408C55}" type="slidenum">
              <a:rPr lang="es-MX" smtClean="0"/>
              <a:pPr/>
              <a:t>‹Nº›</a:t>
            </a:fld>
            <a:endParaRPr lang="es-MX"/>
          </a:p>
        </p:txBody>
      </p:sp>
    </p:spTree>
    <p:extLst>
      <p:ext uri="{BB962C8B-B14F-4D97-AF65-F5344CB8AC3E}">
        <p14:creationId xmlns:p14="http://schemas.microsoft.com/office/powerpoint/2010/main" val="3431782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solidFill>
                  <a:schemeClr val="tx1">
                    <a:lumMod val="65000"/>
                    <a:lumOff val="35000"/>
                  </a:schemeClr>
                </a:solidFill>
              </a:defRPr>
            </a:lvl1pPr>
          </a:lstStyle>
          <a:p>
            <a:r>
              <a:rPr lang="es-ES"/>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s-MX"/>
              <a:t>Sesión Extraordinaria 01/2021 del 18 de marzo de 2021</a:t>
            </a:r>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41267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es-ES"/>
              <a:t>Haga clic para modificar el estilo de título del patrón</a:t>
            </a:r>
            <a:endParaRPr lang="en-US"/>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r>
              <a:rPr lang="es-MX"/>
              <a:t>Sesión Extraordinaria 01/2021 del 18 de marzo de 2021</a:t>
            </a:r>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350428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s-MX"/>
              <a:t>Sesión Extraordinaria 01/2021 del 18 de marzo de 2021</a:t>
            </a:r>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557608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8.jpeg"/><Relationship Id="rId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1.jp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0916" y="-2"/>
            <a:ext cx="914399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Footer Placeholder 4"/>
          <p:cNvSpPr>
            <a:spLocks noGrp="1"/>
          </p:cNvSpPr>
          <p:nvPr>
            <p:ph type="ftr" sz="quarter" idx="3"/>
          </p:nvPr>
        </p:nvSpPr>
        <p:spPr>
          <a:xfrm>
            <a:off x="2868415" y="6492875"/>
            <a:ext cx="342899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endParaRPr lang="es-MX" dirty="0"/>
          </a:p>
        </p:txBody>
      </p:sp>
      <p:sp>
        <p:nvSpPr>
          <p:cNvPr id="6" name="Slide Number Placeholder 5"/>
          <p:cNvSpPr>
            <a:spLocks noGrp="1"/>
          </p:cNvSpPr>
          <p:nvPr>
            <p:ph type="sldNum" sz="quarter" idx="4"/>
          </p:nvPr>
        </p:nvSpPr>
        <p:spPr>
          <a:xfrm>
            <a:off x="7032232" y="647571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BA811B-EC15-4221-9CE3-1524AEBB1E2E}" type="slidenum">
              <a:rPr lang="es-MX" smtClean="0"/>
              <a:t>‹Nº›</a:t>
            </a:fld>
            <a:endParaRPr lang="es-MX"/>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3666758795"/>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ctr" defTabSz="457200" rtl="0" eaLnBrk="1" latinLnBrk="0" hangingPunct="1">
        <a:spcBef>
          <a:spcPct val="0"/>
        </a:spcBef>
        <a:buNone/>
        <a:defRPr sz="2400" b="1"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499" y="1763858"/>
            <a:ext cx="2719052" cy="3670110"/>
          </a:xfrm>
          <a:prstGeom prst="rect">
            <a:avLst/>
          </a:prstGeom>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prstClr val="white"/>
              </a:solidFill>
              <a:effectLst/>
              <a:uLnTx/>
              <a:uFillTx/>
              <a:latin typeface="Abadi Extra Light" panose="020B0604020202020204" pitchFamily="34" charset="0"/>
              <a:ea typeface="+mn-ea"/>
              <a:cs typeface="+mn-cs"/>
            </a:endParaRPr>
          </a:p>
        </p:txBody>
      </p:sp>
      <p:pic>
        <p:nvPicPr>
          <p:cNvPr id="4" name="Imagen 3"/>
          <p:cNvPicPr>
            <a:picLocks noChangeAspect="1"/>
          </p:cNvPicPr>
          <p:nvPr/>
        </p:nvPicPr>
        <p:blipFill>
          <a:blip r:embed="rId5"/>
          <a:stretch>
            <a:fillRect/>
          </a:stretch>
        </p:blipFill>
        <p:spPr>
          <a:xfrm>
            <a:off x="-31275" y="2137955"/>
            <a:ext cx="9175275" cy="2987299"/>
          </a:xfrm>
          <a:prstGeom prst="rect">
            <a:avLst/>
          </a:prstGeom>
        </p:spPr>
      </p:pic>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p:nvSpPr>
        <p:spPr>
          <a:xfrm>
            <a:off x="1" y="1618693"/>
            <a:ext cx="914400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946181" y="645188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Marcador de título 4">
            <a:extLst>
              <a:ext uri="{FF2B5EF4-FFF2-40B4-BE49-F238E27FC236}">
                <a16:creationId xmlns:a16="http://schemas.microsoft.com/office/drawing/2014/main" id="{746653DA-C819-4EDE-BF60-0B3AAC8E5E57}"/>
              </a:ext>
            </a:extLst>
          </p:cNvPr>
          <p:cNvSpPr>
            <a:spLocks noGrp="1"/>
          </p:cNvSpPr>
          <p:nvPr>
            <p:ph type="title"/>
          </p:nvPr>
        </p:nvSpPr>
        <p:spPr>
          <a:xfrm>
            <a:off x="1689100" y="51986"/>
            <a:ext cx="6736566" cy="445059"/>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6" name="Marcador de texto 5">
            <a:extLst>
              <a:ext uri="{FF2B5EF4-FFF2-40B4-BE49-F238E27FC236}">
                <a16:creationId xmlns:a16="http://schemas.microsoft.com/office/drawing/2014/main" id="{F18D7904-7BD9-46DE-A44C-B19DEFCF64D3}"/>
              </a:ext>
            </a:extLst>
          </p:cNvPr>
          <p:cNvSpPr>
            <a:spLocks noGrp="1"/>
          </p:cNvSpPr>
          <p:nvPr>
            <p:ph type="body" idx="1"/>
          </p:nvPr>
        </p:nvSpPr>
        <p:spPr>
          <a:xfrm>
            <a:off x="552965" y="1142761"/>
            <a:ext cx="78867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38238"/>
            <a:ext cx="33854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endParaRPr lang="es-MX" dirty="0"/>
          </a:p>
        </p:txBody>
      </p:sp>
    </p:spTree>
    <p:extLst>
      <p:ext uri="{BB962C8B-B14F-4D97-AF65-F5344CB8AC3E}">
        <p14:creationId xmlns:p14="http://schemas.microsoft.com/office/powerpoint/2010/main" val="3818722316"/>
      </p:ext>
    </p:extLst>
  </p:cSld>
  <p:clrMap bg1="lt1" tx1="dk1" bg2="lt2" tx2="dk2" accent1="accent1" accent2="accent2" accent3="accent3" accent4="accent4" accent5="accent5" accent6="accent6" hlink="hlink" folHlink="folHlink"/>
  <p:sldLayoutIdLst>
    <p:sldLayoutId id="2147483687" r:id="rId1"/>
  </p:sldLayoutIdLst>
  <p:hf hdr="0" dt="0"/>
  <p:txStyles>
    <p:titleStyle>
      <a:lvl1pPr algn="ctr" defTabSz="914377"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4"/>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7007556" y="646740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6">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3" name="Marcador de título 2">
            <a:extLst>
              <a:ext uri="{FF2B5EF4-FFF2-40B4-BE49-F238E27FC236}">
                <a16:creationId xmlns:a16="http://schemas.microsoft.com/office/drawing/2014/main" id="{C8B24DD2-A40F-4555-B179-9ADD087B4BF1}"/>
              </a:ext>
            </a:extLst>
          </p:cNvPr>
          <p:cNvSpPr>
            <a:spLocks noGrp="1"/>
          </p:cNvSpPr>
          <p:nvPr>
            <p:ph type="title"/>
          </p:nvPr>
        </p:nvSpPr>
        <p:spPr>
          <a:xfrm>
            <a:off x="1697365" y="33030"/>
            <a:ext cx="6742300" cy="489346"/>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4" name="Marcador de texto 3">
            <a:extLst>
              <a:ext uri="{FF2B5EF4-FFF2-40B4-BE49-F238E27FC236}">
                <a16:creationId xmlns:a16="http://schemas.microsoft.com/office/drawing/2014/main" id="{63CF62CB-A637-4EA1-80A7-18989DCDBE4E}"/>
              </a:ext>
            </a:extLst>
          </p:cNvPr>
          <p:cNvSpPr>
            <a:spLocks noGrp="1"/>
          </p:cNvSpPr>
          <p:nvPr>
            <p:ph type="body" idx="1"/>
          </p:nvPr>
        </p:nvSpPr>
        <p:spPr>
          <a:xfrm>
            <a:off x="419644" y="1139836"/>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pie de página 4">
            <a:extLst>
              <a:ext uri="{FF2B5EF4-FFF2-40B4-BE49-F238E27FC236}">
                <a16:creationId xmlns:a16="http://schemas.microsoft.com/office/drawing/2014/main" id="{D897179F-E906-424E-BAE7-14CA011D90B9}"/>
              </a:ext>
            </a:extLst>
          </p:cNvPr>
          <p:cNvSpPr>
            <a:spLocks noGrp="1"/>
          </p:cNvSpPr>
          <p:nvPr>
            <p:ph type="ftr" sz="quarter" idx="3"/>
          </p:nvPr>
        </p:nvSpPr>
        <p:spPr>
          <a:xfrm>
            <a:off x="2879249" y="6437969"/>
            <a:ext cx="33854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p>
        </p:txBody>
      </p:sp>
    </p:spTree>
    <p:extLst>
      <p:ext uri="{BB962C8B-B14F-4D97-AF65-F5344CB8AC3E}">
        <p14:creationId xmlns:p14="http://schemas.microsoft.com/office/powerpoint/2010/main" val="1548329307"/>
      </p:ext>
    </p:extLst>
  </p:cSld>
  <p:clrMap bg1="lt1" tx1="dk1" bg2="lt2" tx2="dk2" accent1="accent1" accent2="accent2" accent3="accent3" accent4="accent4" accent5="accent5" accent6="accent6" hlink="hlink" folHlink="folHlink"/>
  <p:sldLayoutIdLst>
    <p:sldLayoutId id="2147483689" r:id="rId1"/>
    <p:sldLayoutId id="2147483695" r:id="rId2"/>
  </p:sldLayoutIdLst>
  <p:hf hdr="0" dt="0"/>
  <p:txStyles>
    <p:title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6"/>
          <a:stretch>
            <a:fillRect/>
          </a:stretch>
        </p:blipFill>
        <p:spPr>
          <a:xfrm>
            <a:off x="-3445" y="1968881"/>
            <a:ext cx="9150889" cy="2920237"/>
          </a:xfrm>
          <a:prstGeom prst="rect">
            <a:avLst/>
          </a:prstGeom>
        </p:spPr>
      </p:pic>
      <p:pic>
        <p:nvPicPr>
          <p:cNvPr id="10" name="Imagen 9"/>
          <p:cNvPicPr>
            <a:picLocks noChangeAspect="1"/>
          </p:cNvPicPr>
          <p:nvPr/>
        </p:nvPicPr>
        <p:blipFill>
          <a:blip r:embed="rId7"/>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2857500" y="6492875"/>
            <a:ext cx="3429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Sesión Extraordinaria 01/2021 del 18 de marzo de 2021</a:t>
            </a:r>
            <a:endParaRPr lang="en-US" dirty="0"/>
          </a:p>
        </p:txBody>
      </p:sp>
      <p:sp>
        <p:nvSpPr>
          <p:cNvPr id="6" name="Slide Number Placeholder 5"/>
          <p:cNvSpPr>
            <a:spLocks noGrp="1"/>
          </p:cNvSpPr>
          <p:nvPr>
            <p:ph type="sldNum" sz="quarter" idx="4"/>
          </p:nvPr>
        </p:nvSpPr>
        <p:spPr>
          <a:xfrm>
            <a:off x="7010400" y="64928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a:solidFill>
                <a:schemeClr val="tx1">
                  <a:lumMod val="65000"/>
                  <a:lumOff val="35000"/>
                </a:schemeClr>
              </a:solidFill>
            </a:endParaRPr>
          </a:p>
        </p:txBody>
      </p:sp>
      <p:pic>
        <p:nvPicPr>
          <p:cNvPr id="11" name="Imagen 10"/>
          <p:cNvPicPr>
            <a:picLocks noChangeAspect="1"/>
          </p:cNvPicPr>
          <p:nvPr/>
        </p:nvPicPr>
        <p:blipFill>
          <a:blip r:embed="rId7"/>
          <a:stretch>
            <a:fillRect/>
          </a:stretch>
        </p:blipFill>
        <p:spPr>
          <a:xfrm>
            <a:off x="5967748" y="1683446"/>
            <a:ext cx="2719052" cy="3670110"/>
          </a:xfrm>
          <a:prstGeom prst="rect">
            <a:avLst/>
          </a:prstGeom>
        </p:spPr>
      </p:pic>
      <p:sp>
        <p:nvSpPr>
          <p:cNvPr id="12" name="41 Rectángulo"/>
          <p:cNvSpPr/>
          <p:nvPr userDrawn="1"/>
        </p:nvSpPr>
        <p:spPr>
          <a:xfrm>
            <a:off x="-6351" y="1193386"/>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200" dirty="0">
              <a:solidFill>
                <a:schemeClr val="tx1">
                  <a:lumMod val="65000"/>
                  <a:lumOff val="35000"/>
                </a:schemeClr>
              </a:solidFill>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3359023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hdr="0" dt="0"/>
  <p:txStyles>
    <p:titleStyle>
      <a:lvl1pPr algn="ctr" defTabSz="457200" rtl="0" eaLnBrk="1" latinLnBrk="0" hangingPunct="1">
        <a:spcBef>
          <a:spcPct val="0"/>
        </a:spcBef>
        <a:buNone/>
        <a:defRPr sz="2800" b="1" kern="1200">
          <a:solidFill>
            <a:schemeClr val="tx1">
              <a:lumMod val="65000"/>
              <a:lumOff val="3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4.xml"/><Relationship Id="rId1" Type="http://schemas.openxmlformats.org/officeDocument/2006/relationships/themeOverride" Target="../theme/themeOverride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240B4F-20CE-4C5B-A34A-320657D37323}"/>
              </a:ext>
            </a:extLst>
          </p:cNvPr>
          <p:cNvSpPr>
            <a:spLocks noGrp="1"/>
          </p:cNvSpPr>
          <p:nvPr>
            <p:ph type="ctrTitle"/>
          </p:nvPr>
        </p:nvSpPr>
        <p:spPr>
          <a:xfrm>
            <a:off x="457200" y="2693987"/>
            <a:ext cx="5742296" cy="1470025"/>
          </a:xfrm>
        </p:spPr>
        <p:txBody>
          <a:bodyPr/>
          <a:lstStyle/>
          <a:p>
            <a:r>
              <a:rPr lang="es-MX" dirty="0"/>
              <a:t>Sesión Extraordinaria de Consejo Directivo</a:t>
            </a:r>
          </a:p>
        </p:txBody>
      </p:sp>
      <p:sp>
        <p:nvSpPr>
          <p:cNvPr id="3" name="Subtítulo 2">
            <a:extLst>
              <a:ext uri="{FF2B5EF4-FFF2-40B4-BE49-F238E27FC236}">
                <a16:creationId xmlns:a16="http://schemas.microsoft.com/office/drawing/2014/main" id="{2E8DD279-9837-4F5D-B401-71642DC61869}"/>
              </a:ext>
            </a:extLst>
          </p:cNvPr>
          <p:cNvSpPr>
            <a:spLocks noGrp="1"/>
          </p:cNvSpPr>
          <p:nvPr>
            <p:ph type="subTitle" idx="1"/>
          </p:nvPr>
        </p:nvSpPr>
        <p:spPr>
          <a:xfrm>
            <a:off x="457200" y="4164011"/>
            <a:ext cx="5742296" cy="1211239"/>
          </a:xfrm>
        </p:spPr>
        <p:txBody>
          <a:bodyPr/>
          <a:lstStyle/>
          <a:p>
            <a:r>
              <a:rPr lang="es-MX" dirty="0"/>
              <a:t>01/2021</a:t>
            </a:r>
          </a:p>
        </p:txBody>
      </p:sp>
      <p:sp>
        <p:nvSpPr>
          <p:cNvPr id="4" name="Marcador de pie de página 3">
            <a:extLst>
              <a:ext uri="{FF2B5EF4-FFF2-40B4-BE49-F238E27FC236}">
                <a16:creationId xmlns:a16="http://schemas.microsoft.com/office/drawing/2014/main" id="{F93CA870-785C-4868-A728-6F284F90D099}"/>
              </a:ext>
            </a:extLst>
          </p:cNvPr>
          <p:cNvSpPr>
            <a:spLocks noGrp="1"/>
          </p:cNvSpPr>
          <p:nvPr>
            <p:ph type="ftr" sz="quarter" idx="11"/>
          </p:nvPr>
        </p:nvSpPr>
        <p:spPr>
          <a:xfrm>
            <a:off x="2714211" y="6492185"/>
            <a:ext cx="3715577" cy="365125"/>
          </a:xfrm>
        </p:spPr>
        <p:txBody>
          <a:bodyPr/>
          <a:lstStyle/>
          <a:p>
            <a:r>
              <a:rPr lang="es-MX" dirty="0"/>
              <a:t>Sesión Extraordinaria 01/2021 del 18 de marzo de 2021</a:t>
            </a:r>
            <a:endParaRPr lang="en-US" dirty="0"/>
          </a:p>
        </p:txBody>
      </p:sp>
      <p:sp>
        <p:nvSpPr>
          <p:cNvPr id="5" name="Marcador de número de diapositiva 4">
            <a:extLst>
              <a:ext uri="{FF2B5EF4-FFF2-40B4-BE49-F238E27FC236}">
                <a16:creationId xmlns:a16="http://schemas.microsoft.com/office/drawing/2014/main" id="{7F573386-4CA9-4C3D-AE3C-9B5FBA532AD8}"/>
              </a:ext>
            </a:extLst>
          </p:cNvPr>
          <p:cNvSpPr>
            <a:spLocks noGrp="1"/>
          </p:cNvSpPr>
          <p:nvPr>
            <p:ph type="sldNum" sz="quarter" idx="12"/>
          </p:nvPr>
        </p:nvSpPr>
        <p:spPr>
          <a:xfrm>
            <a:off x="7010400" y="6492875"/>
            <a:ext cx="2133600" cy="365125"/>
          </a:xfrm>
        </p:spPr>
        <p:txBody>
          <a:bodyPr/>
          <a:lstStyle/>
          <a:p>
            <a:fld id="{08DCC1CA-BC64-9342-9FC6-0A703FD15379}" type="slidenum">
              <a:rPr lang="en-US" smtClean="0"/>
              <a:t>1</a:t>
            </a:fld>
            <a:endParaRPr lang="en-US" dirty="0"/>
          </a:p>
        </p:txBody>
      </p:sp>
    </p:spTree>
    <p:extLst>
      <p:ext uri="{BB962C8B-B14F-4D97-AF65-F5344CB8AC3E}">
        <p14:creationId xmlns:p14="http://schemas.microsoft.com/office/powerpoint/2010/main" val="3637918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69967" y="2838001"/>
            <a:ext cx="8404065" cy="3057920"/>
          </a:xfrm>
          <a:prstGeom prst="rect">
            <a:avLst/>
          </a:prstGeom>
        </p:spPr>
      </p:pic>
      <p:sp>
        <p:nvSpPr>
          <p:cNvPr id="2" name="Título 1"/>
          <p:cNvSpPr>
            <a:spLocks noGrp="1"/>
          </p:cNvSpPr>
          <p:nvPr>
            <p:ph type="title"/>
          </p:nvPr>
        </p:nvSpPr>
        <p:spPr>
          <a:xfrm>
            <a:off x="1683026" y="116632"/>
            <a:ext cx="6745357" cy="330908"/>
          </a:xfrm>
        </p:spPr>
        <p:txBody>
          <a:bodyPr vert="horz" lIns="91440" tIns="45720" rIns="91440" bIns="45720" rtlCol="0" anchor="ctr">
            <a:noAutofit/>
          </a:bodyPr>
          <a:lstStyle/>
          <a:p>
            <a:pPr algn="ctr"/>
            <a:r>
              <a:rPr lang="es-MX" sz="1800" dirty="0">
                <a:latin typeface="+mj-lt"/>
              </a:rPr>
              <a:t>Calculo Promedio de altas mensuales por tipo de pensión y sueldo promedio</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10</a:t>
            </a:fld>
            <a:endParaRPr lang="es-MX" sz="1200" b="0" dirty="0">
              <a:latin typeface="+mn-lt"/>
            </a:endParaRPr>
          </a:p>
        </p:txBody>
      </p:sp>
      <p:sp>
        <p:nvSpPr>
          <p:cNvPr id="5" name="CuadroTexto 4"/>
          <p:cNvSpPr txBox="1"/>
          <p:nvPr/>
        </p:nvSpPr>
        <p:spPr>
          <a:xfrm>
            <a:off x="611559" y="779647"/>
            <a:ext cx="7816823" cy="1569660"/>
          </a:xfrm>
          <a:prstGeom prst="rect">
            <a:avLst/>
          </a:prstGeom>
          <a:noFill/>
        </p:spPr>
        <p:txBody>
          <a:bodyPr wrap="square" rtlCol="0">
            <a:spAutoFit/>
          </a:bodyPr>
          <a:lstStyle/>
          <a:p>
            <a:pPr algn="just"/>
            <a:r>
              <a:rPr lang="es-MX" sz="1600" dirty="0"/>
              <a:t>Se consideran las altas de los últimos 5 años (2016 – 2020), para hacer el calculo correspondiente por mes y por tipo de pensión.</a:t>
            </a:r>
          </a:p>
          <a:p>
            <a:pPr marL="285750" indent="-285750" algn="just">
              <a:buFont typeface="Wingdings" panose="05000000000000000000" pitchFamily="2" charset="2"/>
              <a:buChar char="ü"/>
            </a:pPr>
            <a:r>
              <a:rPr lang="es-MX" sz="1600" dirty="0"/>
              <a:t>El total de altas sería de 3,300 nuevos pensionados.</a:t>
            </a:r>
          </a:p>
          <a:p>
            <a:pPr marL="285750" indent="-285750" algn="just">
              <a:buFont typeface="Wingdings" panose="05000000000000000000" pitchFamily="2" charset="2"/>
              <a:buChar char="ü"/>
            </a:pPr>
            <a:r>
              <a:rPr lang="es-MX" sz="1600" dirty="0"/>
              <a:t>El sueldo promedio por pensionado es de $15,601.44 pesos, y se multiplica por cada total de altas mensuales, arrojando así el sueldo promedio mensual acumulado de nuevas altas por 51.4 millones de pesos.</a:t>
            </a:r>
          </a:p>
        </p:txBody>
      </p:sp>
      <p:sp>
        <p:nvSpPr>
          <p:cNvPr id="7" name="Marcador de pie de página 3">
            <a:extLst>
              <a:ext uri="{FF2B5EF4-FFF2-40B4-BE49-F238E27FC236}">
                <a16:creationId xmlns:a16="http://schemas.microsoft.com/office/drawing/2014/main" id="{8024389B-0F51-484A-9293-8524AE225B3C}"/>
              </a:ext>
            </a:extLst>
          </p:cNvPr>
          <p:cNvSpPr txBox="1">
            <a:spLocks/>
          </p:cNvSpPr>
          <p:nvPr/>
        </p:nvSpPr>
        <p:spPr>
          <a:xfrm>
            <a:off x="2687706" y="6505435"/>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3155124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04321" y="2670449"/>
            <a:ext cx="8239645" cy="3525168"/>
          </a:xfrm>
          <a:prstGeom prst="rect">
            <a:avLst/>
          </a:prstGeom>
        </p:spPr>
      </p:pic>
      <p:sp>
        <p:nvSpPr>
          <p:cNvPr id="2" name="Título 1"/>
          <p:cNvSpPr>
            <a:spLocks noGrp="1"/>
          </p:cNvSpPr>
          <p:nvPr>
            <p:ph type="title"/>
          </p:nvPr>
        </p:nvSpPr>
        <p:spPr>
          <a:xfrm>
            <a:off x="1656522" y="116632"/>
            <a:ext cx="6493565" cy="330908"/>
          </a:xfrm>
        </p:spPr>
        <p:txBody>
          <a:bodyPr vert="horz" lIns="91440" tIns="45720" rIns="91440" bIns="45720" rtlCol="0" anchor="ctr">
            <a:noAutofit/>
          </a:bodyPr>
          <a:lstStyle/>
          <a:p>
            <a:pPr algn="ctr"/>
            <a:r>
              <a:rPr lang="es-MX" sz="1800" dirty="0">
                <a:latin typeface="+mj-lt"/>
              </a:rPr>
              <a:t>Sueldo Anual de Altas de Nuevos Pensionados y Gratificación Anual</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11</a:t>
            </a:fld>
            <a:endParaRPr lang="es-MX" sz="1200" b="0" dirty="0">
              <a:latin typeface="+mn-lt"/>
            </a:endParaRPr>
          </a:p>
        </p:txBody>
      </p:sp>
      <p:sp>
        <p:nvSpPr>
          <p:cNvPr id="7" name="CuadroTexto 6"/>
          <p:cNvSpPr txBox="1"/>
          <p:nvPr/>
        </p:nvSpPr>
        <p:spPr>
          <a:xfrm>
            <a:off x="611560" y="736904"/>
            <a:ext cx="7845436" cy="1569660"/>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a:cs typeface="Calibri" panose="020F0502020204030204" pitchFamily="34" charset="0"/>
              </a:rPr>
              <a:t>Se calcula el sueldo anual conforme al mes de activación de las altas, dando un gran total de 351.03 millones de pesos.</a:t>
            </a:r>
          </a:p>
          <a:p>
            <a:pPr marL="285750" indent="-285750" algn="just">
              <a:buFont typeface="Wingdings" panose="05000000000000000000" pitchFamily="2" charset="2"/>
              <a:buChar char="ü"/>
            </a:pPr>
            <a:r>
              <a:rPr lang="es-MX" sz="1600" dirty="0">
                <a:cs typeface="Calibri" panose="020F0502020204030204" pitchFamily="34" charset="0"/>
              </a:rPr>
              <a:t>Se calcula la gratificación anual de nuevos pensionados, de acuerdo al mes de activación y conforme a los días de gratificación correspondientes a cada mes, arrojando un total de 38.04 millones de pesos.</a:t>
            </a:r>
          </a:p>
          <a:p>
            <a:pPr marL="285750" indent="-285750" algn="just">
              <a:buFont typeface="Wingdings" panose="05000000000000000000" pitchFamily="2" charset="2"/>
              <a:buChar char="ü"/>
            </a:pPr>
            <a:r>
              <a:rPr lang="es-MX" sz="1600" dirty="0">
                <a:cs typeface="Calibri" panose="020F0502020204030204" pitchFamily="34" charset="0"/>
              </a:rPr>
              <a:t>El total de sueldo más gratificación de nuevas altas es de 389.08 millones de pesos.</a:t>
            </a:r>
          </a:p>
        </p:txBody>
      </p:sp>
      <p:sp>
        <p:nvSpPr>
          <p:cNvPr id="9" name="Marcador de pie de página 3">
            <a:extLst>
              <a:ext uri="{FF2B5EF4-FFF2-40B4-BE49-F238E27FC236}">
                <a16:creationId xmlns:a16="http://schemas.microsoft.com/office/drawing/2014/main" id="{7AE38104-42A2-4E60-8B89-B7E56145EA70}"/>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411549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449825" y="3666883"/>
            <a:ext cx="5486400" cy="2876058"/>
          </a:xfrm>
          <a:prstGeom prst="rect">
            <a:avLst/>
          </a:prstGeom>
        </p:spPr>
      </p:pic>
      <p:pic>
        <p:nvPicPr>
          <p:cNvPr id="4" name="Imagen 3"/>
          <p:cNvPicPr>
            <a:picLocks noChangeAspect="1"/>
          </p:cNvPicPr>
          <p:nvPr/>
        </p:nvPicPr>
        <p:blipFill>
          <a:blip r:embed="rId3"/>
          <a:stretch>
            <a:fillRect/>
          </a:stretch>
        </p:blipFill>
        <p:spPr>
          <a:xfrm>
            <a:off x="1463077" y="609177"/>
            <a:ext cx="6938801" cy="3050633"/>
          </a:xfrm>
          <a:prstGeom prst="rect">
            <a:avLst/>
          </a:prstGeom>
        </p:spPr>
      </p:pic>
      <p:sp>
        <p:nvSpPr>
          <p:cNvPr id="2" name="Título 1"/>
          <p:cNvSpPr>
            <a:spLocks noGrp="1"/>
          </p:cNvSpPr>
          <p:nvPr>
            <p:ph type="title"/>
          </p:nvPr>
        </p:nvSpPr>
        <p:spPr>
          <a:xfrm>
            <a:off x="1691680" y="116632"/>
            <a:ext cx="6710198" cy="330908"/>
          </a:xfrm>
        </p:spPr>
        <p:txBody>
          <a:bodyPr vert="horz" lIns="91440" tIns="45720" rIns="91440" bIns="45720" rtlCol="0" anchor="ctr">
            <a:noAutofit/>
          </a:bodyPr>
          <a:lstStyle/>
          <a:p>
            <a:pPr algn="ctr"/>
            <a:r>
              <a:rPr lang="es-MX" sz="1800" dirty="0">
                <a:latin typeface="+mj-lt"/>
              </a:rPr>
              <a:t>Propuestas de incremento de pensión 2021</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12</a:t>
            </a:fld>
            <a:endParaRPr lang="es-MX" sz="1200" b="0" dirty="0">
              <a:latin typeface="+mn-lt"/>
            </a:endParaRPr>
          </a:p>
        </p:txBody>
      </p:sp>
      <p:sp>
        <p:nvSpPr>
          <p:cNvPr id="8" name="Marcador de pie de página 3">
            <a:extLst>
              <a:ext uri="{FF2B5EF4-FFF2-40B4-BE49-F238E27FC236}">
                <a16:creationId xmlns:a16="http://schemas.microsoft.com/office/drawing/2014/main" id="{0FAED2F1-D4B0-432A-838C-D008120E2FDA}"/>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2715470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3026" y="116632"/>
            <a:ext cx="6732104" cy="330908"/>
          </a:xfrm>
        </p:spPr>
        <p:txBody>
          <a:bodyPr vert="horz" lIns="91440" tIns="45720" rIns="91440" bIns="45720" rtlCol="0" anchor="ctr">
            <a:noAutofit/>
          </a:bodyPr>
          <a:lstStyle/>
          <a:p>
            <a:pPr algn="ctr"/>
            <a:r>
              <a:rPr lang="es-MX" sz="1800" dirty="0">
                <a:latin typeface="+mj-lt"/>
              </a:rPr>
              <a:t> Notas Técnicas (Escenarios 1, 2, y 3)</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13</a:t>
            </a:fld>
            <a:endParaRPr lang="es-MX" sz="1200" b="0" dirty="0">
              <a:latin typeface="+mn-lt"/>
            </a:endParaRPr>
          </a:p>
        </p:txBody>
      </p:sp>
      <p:sp>
        <p:nvSpPr>
          <p:cNvPr id="4" name="CuadroTexto 3"/>
          <p:cNvSpPr txBox="1"/>
          <p:nvPr/>
        </p:nvSpPr>
        <p:spPr>
          <a:xfrm>
            <a:off x="172278" y="626436"/>
            <a:ext cx="8471688" cy="6370975"/>
          </a:xfrm>
          <a:prstGeom prst="rect">
            <a:avLst/>
          </a:prstGeom>
          <a:noFill/>
        </p:spPr>
        <p:txBody>
          <a:bodyPr wrap="square" rtlCol="0">
            <a:spAutoFit/>
          </a:bodyPr>
          <a:lstStyle/>
          <a:p>
            <a:pPr algn="just"/>
            <a:r>
              <a:rPr lang="es-MX" sz="1200" b="1" dirty="0"/>
              <a:t>1.- </a:t>
            </a:r>
            <a:r>
              <a:rPr lang="es-MX" sz="1200" dirty="0"/>
              <a:t>La pensión promedio anual 2020 (cierre) sin incremento nominal de la pensión, es el promedio de pensión mensual de la nómina anual del 2020 dividida entre 13.3 meses (incluyendo gratificación).</a:t>
            </a:r>
          </a:p>
          <a:p>
            <a:pPr algn="just"/>
            <a:endParaRPr lang="es-MX" sz="1200" dirty="0"/>
          </a:p>
          <a:p>
            <a:pPr algn="just"/>
            <a:r>
              <a:rPr lang="es-MX" sz="1200" b="1" dirty="0"/>
              <a:t>2.- </a:t>
            </a:r>
            <a:r>
              <a:rPr lang="es-MX" sz="1200" dirty="0"/>
              <a:t>El incremento porcentual es diferido por rango de pensión: hasta 18,779 mil (3.15%), hasta 50 mil (1.575%), hasta 100 mil (0.7875%) y mayores a 100 mil (0.39375%).</a:t>
            </a:r>
          </a:p>
          <a:p>
            <a:pPr algn="just"/>
            <a:r>
              <a:rPr lang="es-MX" sz="1200" dirty="0"/>
              <a:t>		</a:t>
            </a:r>
          </a:p>
          <a:p>
            <a:pPr algn="just"/>
            <a:r>
              <a:rPr lang="es-MX" sz="1200" b="1" dirty="0"/>
              <a:t>3.- </a:t>
            </a:r>
            <a:r>
              <a:rPr lang="es-MX" sz="1200" dirty="0"/>
              <a:t>El incremento porcentual es diferido por rango de pensión: hasta 18,779 mil (4.15%), hasta 50 mil (2.075%), hasta 100 mil (1.0375%) y mayores a 100 mil (0.51875%).	</a:t>
            </a:r>
          </a:p>
          <a:p>
            <a:pPr algn="just"/>
            <a:r>
              <a:rPr lang="es-MX" sz="1200" dirty="0"/>
              <a:t>		</a:t>
            </a:r>
          </a:p>
          <a:p>
            <a:pPr algn="just"/>
            <a:r>
              <a:rPr lang="es-MX" sz="1200" b="1" dirty="0"/>
              <a:t>4.- </a:t>
            </a:r>
            <a:r>
              <a:rPr lang="es-MX" sz="1200" dirty="0"/>
              <a:t>Es incremento porcentual es diferido por rango de pensión: hasta 18,779 mil (4.15%), hasta 50 mil (3.15%), hasta 100 mil (1.575%) y mayores a 100 mil (0.7875%).	</a:t>
            </a:r>
          </a:p>
          <a:p>
            <a:pPr algn="just"/>
            <a:endParaRPr lang="es-MX" sz="1200" b="1" dirty="0"/>
          </a:p>
          <a:p>
            <a:pPr algn="just"/>
            <a:r>
              <a:rPr lang="es-MX" sz="1200" b="1" dirty="0"/>
              <a:t>5.- </a:t>
            </a:r>
            <a:r>
              <a:rPr lang="es-MX" sz="1200" dirty="0"/>
              <a:t>Los datos no muestran ni consideran el incremento anual de número de pensionados.</a:t>
            </a:r>
          </a:p>
          <a:p>
            <a:pPr algn="just"/>
            <a:endParaRPr lang="es-MX" sz="1200" dirty="0"/>
          </a:p>
          <a:p>
            <a:pPr algn="just"/>
            <a:r>
              <a:rPr lang="es-MX" sz="1200" b="1" dirty="0"/>
              <a:t>6.- </a:t>
            </a:r>
            <a:r>
              <a:rPr lang="es-MX" sz="1200" dirty="0"/>
              <a:t> El  Anual considera el sueldo anual más la gratificación (se multiplica por 13.33).</a:t>
            </a:r>
          </a:p>
          <a:p>
            <a:pPr algn="just"/>
            <a:endParaRPr lang="es-MX" sz="1200" dirty="0"/>
          </a:p>
          <a:p>
            <a:pPr algn="just"/>
            <a:r>
              <a:rPr lang="es-MX" sz="1200" b="1" dirty="0"/>
              <a:t>7.- </a:t>
            </a:r>
            <a:r>
              <a:rPr lang="es-MX" sz="1200" dirty="0"/>
              <a:t>No se les considera incremento de pensión 2020, al ser nuevos pensionados.	</a:t>
            </a:r>
          </a:p>
          <a:p>
            <a:pPr algn="just"/>
            <a:r>
              <a:rPr lang="es-MX" sz="1200" dirty="0"/>
              <a:t>		</a:t>
            </a:r>
          </a:p>
          <a:p>
            <a:pPr algn="just"/>
            <a:r>
              <a:rPr lang="es-MX" sz="1200" b="1" dirty="0"/>
              <a:t>8.- </a:t>
            </a:r>
            <a:r>
              <a:rPr lang="es-MX" sz="1200" dirty="0"/>
              <a:t>El gasto complemento del capítulo 4000 se refiere al gasto correspondiente a: A) Despensa a Pensionados, B) IMSS Pensionados, C) Pago Defunciones y D) Fallecidos en Activo.</a:t>
            </a:r>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r>
              <a:rPr lang="es-MX" sz="1200" b="1" dirty="0"/>
              <a:t>9.- </a:t>
            </a:r>
            <a:r>
              <a:rPr lang="es-MX" sz="1200" dirty="0"/>
              <a:t>Dentro de los 3 posibles escenarios presentados al Consejo Directivo de la proyección del Presupuesto 2021, que se refiere al Capítulo 4000; el Consejo Directivo determinó que lo más acercado a la realidad era el Escenario mínimo, el cual es de $8,983 mdp.	</a:t>
            </a:r>
          </a:p>
          <a:p>
            <a:pPr algn="just"/>
            <a:r>
              <a:rPr lang="es-MX" sz="1200" dirty="0"/>
              <a:t>	</a:t>
            </a:r>
          </a:p>
        </p:txBody>
      </p:sp>
      <p:pic>
        <p:nvPicPr>
          <p:cNvPr id="5" name="Imagen 4"/>
          <p:cNvPicPr>
            <a:picLocks noChangeAspect="1"/>
          </p:cNvPicPr>
          <p:nvPr/>
        </p:nvPicPr>
        <p:blipFill>
          <a:blip r:embed="rId2"/>
          <a:stretch>
            <a:fillRect/>
          </a:stretch>
        </p:blipFill>
        <p:spPr>
          <a:xfrm>
            <a:off x="733222" y="4410815"/>
            <a:ext cx="7681908" cy="1727985"/>
          </a:xfrm>
          <a:prstGeom prst="rect">
            <a:avLst/>
          </a:prstGeom>
        </p:spPr>
      </p:pic>
      <p:sp>
        <p:nvSpPr>
          <p:cNvPr id="6" name="Marcador de pie de página 3">
            <a:extLst>
              <a:ext uri="{FF2B5EF4-FFF2-40B4-BE49-F238E27FC236}">
                <a16:creationId xmlns:a16="http://schemas.microsoft.com/office/drawing/2014/main" id="{F98271CA-D004-4B76-A489-38C69A16882A}"/>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672355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3026" y="116632"/>
            <a:ext cx="6732104" cy="330908"/>
          </a:xfrm>
        </p:spPr>
        <p:txBody>
          <a:bodyPr vert="horz" lIns="91440" tIns="45720" rIns="91440" bIns="45720" rtlCol="0" anchor="ctr">
            <a:noAutofit/>
          </a:bodyPr>
          <a:lstStyle/>
          <a:p>
            <a:pPr algn="ctr"/>
            <a:r>
              <a:rPr lang="es-MX" sz="1800" dirty="0">
                <a:latin typeface="+mj-lt"/>
              </a:rPr>
              <a:t> Notas Técnicas (Escenario “A” y “B”)</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14</a:t>
            </a:fld>
            <a:endParaRPr lang="es-MX" sz="1200" b="0" dirty="0">
              <a:latin typeface="+mn-lt"/>
            </a:endParaRPr>
          </a:p>
        </p:txBody>
      </p:sp>
      <p:sp>
        <p:nvSpPr>
          <p:cNvPr id="4" name="CuadroTexto 3"/>
          <p:cNvSpPr txBox="1"/>
          <p:nvPr/>
        </p:nvSpPr>
        <p:spPr>
          <a:xfrm>
            <a:off x="291548" y="692696"/>
            <a:ext cx="8352418" cy="5632311"/>
          </a:xfrm>
          <a:prstGeom prst="rect">
            <a:avLst/>
          </a:prstGeom>
          <a:noFill/>
        </p:spPr>
        <p:txBody>
          <a:bodyPr wrap="square" rtlCol="0">
            <a:spAutoFit/>
          </a:bodyPr>
          <a:lstStyle/>
          <a:p>
            <a:pPr algn="just"/>
            <a:r>
              <a:rPr lang="es-MX" sz="1200" b="1" dirty="0"/>
              <a:t>1.- </a:t>
            </a:r>
            <a:r>
              <a:rPr lang="es-MX" sz="1200" dirty="0"/>
              <a:t>La pensión promedio anual 2020 (cierre) sin incremento nominal de la pensión, es el promedio de pensión mensual de la nómina anual del 2020 dividida entre 13.3 meses (incluyendo gratificación).</a:t>
            </a:r>
          </a:p>
          <a:p>
            <a:pPr algn="just"/>
            <a:endParaRPr lang="es-MX" sz="1200" dirty="0"/>
          </a:p>
          <a:p>
            <a:pPr algn="just"/>
            <a:r>
              <a:rPr lang="es-MX" sz="1200" b="1" dirty="0"/>
              <a:t>2.- </a:t>
            </a:r>
            <a:r>
              <a:rPr lang="es-MX" sz="1200" dirty="0"/>
              <a:t>El incremento porcentual es diferido por rango de pensión: hasta 15,601 mil (4%), hasta 30 mil (2%), hasta 100 mil (1%) y mayores a 100 mil (0.5%).</a:t>
            </a:r>
          </a:p>
          <a:p>
            <a:pPr algn="just"/>
            <a:r>
              <a:rPr lang="es-MX" sz="1200" dirty="0"/>
              <a:t>		</a:t>
            </a:r>
          </a:p>
          <a:p>
            <a:pPr algn="just"/>
            <a:r>
              <a:rPr lang="es-MX" sz="1200" b="1" dirty="0"/>
              <a:t>3.- </a:t>
            </a:r>
            <a:r>
              <a:rPr lang="es-MX" sz="1200" dirty="0"/>
              <a:t>El incremento porcentual es diferido por rango de pensión: hasta 18,779 mil (4%), hasta 30 mil (2%), hasta 100 mil (1%) y mayores a 100 mil (0.5%).	</a:t>
            </a:r>
          </a:p>
          <a:p>
            <a:pPr algn="just"/>
            <a:r>
              <a:rPr lang="es-MX" sz="1200" dirty="0"/>
              <a:t>		</a:t>
            </a:r>
          </a:p>
          <a:p>
            <a:pPr algn="just"/>
            <a:r>
              <a:rPr lang="es-MX" sz="1200" b="1" dirty="0"/>
              <a:t>4.- </a:t>
            </a:r>
            <a:r>
              <a:rPr lang="es-MX" sz="1200" dirty="0"/>
              <a:t>Los datos no muestran ni consideran el incremento anual de número de pensionados.	</a:t>
            </a:r>
          </a:p>
          <a:p>
            <a:pPr algn="just"/>
            <a:endParaRPr lang="es-MX" sz="1200" b="1" dirty="0"/>
          </a:p>
          <a:p>
            <a:pPr algn="just"/>
            <a:r>
              <a:rPr lang="es-MX" sz="1200" b="1" dirty="0"/>
              <a:t>5.- </a:t>
            </a:r>
            <a:r>
              <a:rPr lang="es-MX" sz="1200" dirty="0"/>
              <a:t>El  Anual considera el sueldo anual más la gratificación (se multiplica por 13.33).</a:t>
            </a:r>
          </a:p>
          <a:p>
            <a:pPr algn="just"/>
            <a:endParaRPr lang="es-MX" sz="1200" dirty="0"/>
          </a:p>
          <a:p>
            <a:pPr algn="just"/>
            <a:r>
              <a:rPr lang="es-MX" sz="1200" b="1" dirty="0"/>
              <a:t>6.- </a:t>
            </a:r>
            <a:r>
              <a:rPr lang="es-MX" sz="1200" dirty="0"/>
              <a:t>No se les considera incremento de pensión 2020, al ser nuevos pensionados.</a:t>
            </a:r>
          </a:p>
          <a:p>
            <a:pPr algn="just"/>
            <a:endParaRPr lang="es-MX" sz="1200" dirty="0"/>
          </a:p>
          <a:p>
            <a:pPr algn="just"/>
            <a:r>
              <a:rPr lang="es-MX" sz="1200" b="1" dirty="0"/>
              <a:t>7.- </a:t>
            </a:r>
            <a:r>
              <a:rPr lang="es-MX" sz="1200" dirty="0"/>
              <a:t>El gasto complemento del capítulo 4000 se refiere al gasto correspondiente a: A) Despensa a Pensionados, B) IMSS Pensionados, C) Pago Defunciones y D) Fallecidos en Activo. 	</a:t>
            </a:r>
          </a:p>
          <a:p>
            <a:pPr algn="just"/>
            <a:r>
              <a:rPr lang="es-MX" sz="1200" dirty="0"/>
              <a:t>		</a:t>
            </a:r>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endParaRPr lang="es-MX" sz="1200" dirty="0"/>
          </a:p>
          <a:p>
            <a:pPr algn="just"/>
            <a:r>
              <a:rPr lang="es-MX" sz="1200" b="1" dirty="0"/>
              <a:t>8.- </a:t>
            </a:r>
            <a:r>
              <a:rPr lang="es-MX" sz="1200" dirty="0"/>
              <a:t>Dentro de los 3 posibles escenarios presentados al Consejo Directivo de la proyección del Presupuesto 2021, que se refiere al Capítulo 4000; el Consejo Directivo determinó que lo más acercado a la realidad era el Escenario mínimo, el cual es de $8,983 </a:t>
            </a:r>
            <a:r>
              <a:rPr lang="es-MX" sz="1200" dirty="0" err="1"/>
              <a:t>mdp</a:t>
            </a:r>
            <a:r>
              <a:rPr lang="es-MX" sz="1200" dirty="0"/>
              <a:t>.</a:t>
            </a:r>
          </a:p>
        </p:txBody>
      </p:sp>
      <p:pic>
        <p:nvPicPr>
          <p:cNvPr id="5" name="Imagen 4"/>
          <p:cNvPicPr>
            <a:picLocks noChangeAspect="1"/>
          </p:cNvPicPr>
          <p:nvPr/>
        </p:nvPicPr>
        <p:blipFill>
          <a:blip r:embed="rId2"/>
          <a:stretch>
            <a:fillRect/>
          </a:stretch>
        </p:blipFill>
        <p:spPr>
          <a:xfrm>
            <a:off x="1259223" y="4050094"/>
            <a:ext cx="6417067" cy="1443469"/>
          </a:xfrm>
          <a:prstGeom prst="rect">
            <a:avLst/>
          </a:prstGeom>
        </p:spPr>
      </p:pic>
      <p:sp>
        <p:nvSpPr>
          <p:cNvPr id="6" name="Marcador de pie de página 3">
            <a:extLst>
              <a:ext uri="{FF2B5EF4-FFF2-40B4-BE49-F238E27FC236}">
                <a16:creationId xmlns:a16="http://schemas.microsoft.com/office/drawing/2014/main" id="{A06A96A4-928F-4386-93E3-170FE9BBBEAA}"/>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622331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27583" y="129884"/>
            <a:ext cx="6175513" cy="330908"/>
          </a:xfrm>
        </p:spPr>
        <p:txBody>
          <a:bodyPr vert="horz" lIns="91440" tIns="45720" rIns="91440" bIns="45720" rtlCol="0" anchor="ctr">
            <a:noAutofit/>
          </a:bodyPr>
          <a:lstStyle/>
          <a:p>
            <a:pPr algn="ctr"/>
            <a:r>
              <a:rPr lang="es-MX" sz="1800" dirty="0">
                <a:latin typeface="+mj-lt"/>
              </a:rPr>
              <a:t>Aprobación de incremento para Nómina de Pensionados 2021</a:t>
            </a:r>
          </a:p>
        </p:txBody>
      </p:sp>
      <p:sp>
        <p:nvSpPr>
          <p:cNvPr id="3" name="Marcador de número de diapositiva 2"/>
          <p:cNvSpPr>
            <a:spLocks noGrp="1"/>
          </p:cNvSpPr>
          <p:nvPr>
            <p:ph type="sldNum" sz="quarter" idx="4"/>
          </p:nvPr>
        </p:nvSpPr>
        <p:spPr/>
        <p:txBody>
          <a:bodyPr/>
          <a:lstStyle/>
          <a:p>
            <a:fld id="{F7E28DE7-990A-407D-BC13-BE5F1D408C55}" type="slidenum">
              <a:rPr lang="es-MX" sz="1200" b="0">
                <a:latin typeface="+mn-lt"/>
              </a:rPr>
              <a:pPr/>
              <a:t>15</a:t>
            </a:fld>
            <a:endParaRPr lang="es-MX" sz="1200" b="0" dirty="0">
              <a:latin typeface="+mn-lt"/>
            </a:endParaRPr>
          </a:p>
        </p:txBody>
      </p:sp>
      <p:sp>
        <p:nvSpPr>
          <p:cNvPr id="4" name="2 CuadroTexto">
            <a:extLst>
              <a:ext uri="{FF2B5EF4-FFF2-40B4-BE49-F238E27FC236}">
                <a16:creationId xmlns:a16="http://schemas.microsoft.com/office/drawing/2014/main" id="{B4E40F83-B9FA-4FFC-85B7-8D213A0C90B2}"/>
              </a:ext>
            </a:extLst>
          </p:cNvPr>
          <p:cNvSpPr txBox="1"/>
          <p:nvPr/>
        </p:nvSpPr>
        <p:spPr>
          <a:xfrm>
            <a:off x="413793" y="1121701"/>
            <a:ext cx="8230173" cy="2462213"/>
          </a:xfrm>
          <a:prstGeom prst="rect">
            <a:avLst/>
          </a:prstGeom>
          <a:noFill/>
        </p:spPr>
        <p:txBody>
          <a:bodyPr wrap="square" rtlCol="0">
            <a:spAutoFit/>
          </a:bodyPr>
          <a:lstStyle/>
          <a:p>
            <a:pPr lvl="0" algn="just" eaLnBrk="0" fontAlgn="base" hangingPunct="0">
              <a:spcBef>
                <a:spcPct val="0"/>
              </a:spcBef>
              <a:spcAft>
                <a:spcPct val="0"/>
              </a:spcAft>
            </a:pPr>
            <a:r>
              <a:rPr lang="es-MX" sz="1400" dirty="0">
                <a:ea typeface="Times New Roman" pitchFamily="18" charset="0"/>
                <a:cs typeface="Calibri" panose="020F0502020204030204" pitchFamily="34" charset="0"/>
              </a:rPr>
              <a:t>El Artículo 66 de la Ley del Instituto de Pensiones del Estado de Jalisco establece:</a:t>
            </a:r>
          </a:p>
          <a:p>
            <a:pPr lvl="0" algn="just" eaLnBrk="0" fontAlgn="base" hangingPunct="0">
              <a:spcBef>
                <a:spcPct val="0"/>
              </a:spcBef>
              <a:spcAft>
                <a:spcPct val="0"/>
              </a:spcAft>
            </a:pPr>
            <a:endParaRPr lang="es-MX" sz="1400" dirty="0">
              <a:ea typeface="Times New Roman" pitchFamily="18" charset="0"/>
              <a:cs typeface="Calibri" panose="020F0502020204030204" pitchFamily="34" charset="0"/>
            </a:endParaRPr>
          </a:p>
          <a:p>
            <a:pPr marL="542925" lvl="0" algn="just" eaLnBrk="0" fontAlgn="base" hangingPunct="0">
              <a:spcBef>
                <a:spcPct val="0"/>
              </a:spcBef>
              <a:spcAft>
                <a:spcPct val="0"/>
              </a:spcAft>
            </a:pPr>
            <a:r>
              <a:rPr lang="es-MX" sz="1400" i="1" dirty="0">
                <a:ea typeface="Times New Roman" pitchFamily="18" charset="0"/>
                <a:cs typeface="Calibri" panose="020F0502020204030204" pitchFamily="34" charset="0"/>
              </a:rPr>
              <a:t>“Artículo 66. Durante los primeros ocho años de vigencia de esta Ley, el monto de las pensiones deberá incrementarse por acuerdo del Consejo Directivo, en los tres primeros meses de cada año, el cual no será menor al Índice Nacional de Precios al Consumidor del Banco México, más el 1%, o el indicador que le sustituya.”</a:t>
            </a:r>
          </a:p>
          <a:p>
            <a:pPr marL="542925" lvl="0" algn="just" eaLnBrk="0" fontAlgn="base" hangingPunct="0">
              <a:spcBef>
                <a:spcPct val="0"/>
              </a:spcBef>
              <a:spcAft>
                <a:spcPct val="0"/>
              </a:spcAft>
            </a:pPr>
            <a:endParaRPr lang="es-MX" sz="1400" i="1" dirty="0">
              <a:ea typeface="Times New Roman" pitchFamily="18" charset="0"/>
              <a:cs typeface="Calibri" panose="020F0502020204030204" pitchFamily="34" charset="0"/>
            </a:endParaRPr>
          </a:p>
          <a:p>
            <a:pPr marL="542925" lvl="0" algn="just" eaLnBrk="0" fontAlgn="base" hangingPunct="0">
              <a:spcBef>
                <a:spcPct val="0"/>
              </a:spcBef>
              <a:spcAft>
                <a:spcPct val="0"/>
              </a:spcAft>
            </a:pPr>
            <a:r>
              <a:rPr lang="es-MX" sz="1400" i="1" dirty="0">
                <a:ea typeface="Times New Roman" pitchFamily="18" charset="0"/>
                <a:cs typeface="Calibri" panose="020F0502020204030204" pitchFamily="34" charset="0"/>
              </a:rPr>
              <a:t>“Los Incrementos posteriores al octavo año se determinarán por Acuerdo del Consejo Directivo”</a:t>
            </a:r>
          </a:p>
          <a:p>
            <a:pPr lvl="0" algn="just" eaLnBrk="0" fontAlgn="base" hangingPunct="0">
              <a:spcBef>
                <a:spcPct val="0"/>
              </a:spcBef>
              <a:spcAft>
                <a:spcPct val="0"/>
              </a:spcAft>
            </a:pPr>
            <a:endParaRPr lang="es-MX" sz="1400" dirty="0">
              <a:ea typeface="Times New Roman" pitchFamily="18" charset="0"/>
              <a:cs typeface="Calibri" panose="020F0502020204030204" pitchFamily="34" charset="0"/>
            </a:endParaRPr>
          </a:p>
          <a:p>
            <a:pPr lvl="0" algn="just" eaLnBrk="0" fontAlgn="base" hangingPunct="0">
              <a:spcBef>
                <a:spcPct val="0"/>
              </a:spcBef>
              <a:spcAft>
                <a:spcPct val="0"/>
              </a:spcAft>
            </a:pPr>
            <a:r>
              <a:rPr lang="es-MX" sz="1400" dirty="0">
                <a:ea typeface="Times New Roman" pitchFamily="18" charset="0"/>
                <a:cs typeface="Calibri" panose="020F0502020204030204" pitchFamily="34" charset="0"/>
              </a:rPr>
              <a:t>Con fundamento en dicho artículo, se somete a la consideración del Consejo Directivo el incremento a la nómina de pensionados, con efectos retroactivos al 1 de enero de 2021. </a:t>
            </a:r>
            <a:r>
              <a:rPr lang="es-MX" sz="1400" b="1" dirty="0">
                <a:solidFill>
                  <a:srgbClr val="0070C0"/>
                </a:solidFill>
                <a:ea typeface="Times New Roman" pitchFamily="18" charset="0"/>
                <a:cs typeface="Calibri" panose="020F0502020204030204" pitchFamily="34" charset="0"/>
              </a:rPr>
              <a:t>Aprobándose el Escenario #_______.</a:t>
            </a:r>
          </a:p>
        </p:txBody>
      </p:sp>
      <p:sp>
        <p:nvSpPr>
          <p:cNvPr id="5" name="Marcador de pie de página 3">
            <a:extLst>
              <a:ext uri="{FF2B5EF4-FFF2-40B4-BE49-F238E27FC236}">
                <a16:creationId xmlns:a16="http://schemas.microsoft.com/office/drawing/2014/main" id="{F951D065-C362-4881-9894-0C9F36C02311}"/>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1732621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26E221-C352-4C9D-ABC0-6E36BFEC30AC}"/>
              </a:ext>
            </a:extLst>
          </p:cNvPr>
          <p:cNvSpPr>
            <a:spLocks noGrp="1"/>
          </p:cNvSpPr>
          <p:nvPr>
            <p:ph type="ctrTitle"/>
          </p:nvPr>
        </p:nvSpPr>
        <p:spPr>
          <a:xfrm>
            <a:off x="687493" y="2693987"/>
            <a:ext cx="5742296" cy="1470025"/>
          </a:xfrm>
        </p:spPr>
        <p:txBody>
          <a:bodyPr/>
          <a:lstStyle/>
          <a:p>
            <a:r>
              <a:rPr lang="es-MX" dirty="0"/>
              <a:t>4. Clausura de la Sesión</a:t>
            </a:r>
          </a:p>
        </p:txBody>
      </p:sp>
      <p:sp>
        <p:nvSpPr>
          <p:cNvPr id="4" name="Marcador de pie de página 3">
            <a:extLst>
              <a:ext uri="{FF2B5EF4-FFF2-40B4-BE49-F238E27FC236}">
                <a16:creationId xmlns:a16="http://schemas.microsoft.com/office/drawing/2014/main" id="{381BBDCE-5F78-48AD-86F9-D46EB53F7D8A}"/>
              </a:ext>
            </a:extLst>
          </p:cNvPr>
          <p:cNvSpPr>
            <a:spLocks noGrp="1"/>
          </p:cNvSpPr>
          <p:nvPr>
            <p:ph type="ftr" sz="quarter" idx="11"/>
          </p:nvPr>
        </p:nvSpPr>
        <p:spPr>
          <a:xfrm>
            <a:off x="2714211" y="6492875"/>
            <a:ext cx="3715578" cy="365125"/>
          </a:xfrm>
        </p:spPr>
        <p:txBody>
          <a:bodyPr/>
          <a:lstStyle/>
          <a:p>
            <a:r>
              <a:rPr lang="es-MX" dirty="0"/>
              <a:t>Sesión Extraordinaria 01/2021 del 18 de marzo de 2021</a:t>
            </a:r>
            <a:endParaRPr lang="en-US" dirty="0"/>
          </a:p>
        </p:txBody>
      </p:sp>
      <p:sp>
        <p:nvSpPr>
          <p:cNvPr id="5" name="Marcador de número de diapositiva 4">
            <a:extLst>
              <a:ext uri="{FF2B5EF4-FFF2-40B4-BE49-F238E27FC236}">
                <a16:creationId xmlns:a16="http://schemas.microsoft.com/office/drawing/2014/main" id="{73DF1F5F-1FD3-4254-87C0-C75E6736A025}"/>
              </a:ext>
            </a:extLst>
          </p:cNvPr>
          <p:cNvSpPr>
            <a:spLocks noGrp="1"/>
          </p:cNvSpPr>
          <p:nvPr>
            <p:ph type="sldNum" sz="quarter" idx="12"/>
          </p:nvPr>
        </p:nvSpPr>
        <p:spPr/>
        <p:txBody>
          <a:bodyPr/>
          <a:lstStyle/>
          <a:p>
            <a:fld id="{08DCC1CA-BC64-9342-9FC6-0A703FD15379}" type="slidenum">
              <a:rPr lang="en-US" smtClean="0"/>
              <a:t>16</a:t>
            </a:fld>
            <a:endParaRPr lang="en-US" dirty="0"/>
          </a:p>
        </p:txBody>
      </p:sp>
    </p:spTree>
    <p:extLst>
      <p:ext uri="{BB962C8B-B14F-4D97-AF65-F5344CB8AC3E}">
        <p14:creationId xmlns:p14="http://schemas.microsoft.com/office/powerpoint/2010/main" val="405689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2B5CC02-7732-448F-9A4E-158931359640}"/>
              </a:ext>
            </a:extLst>
          </p:cNvPr>
          <p:cNvSpPr>
            <a:spLocks noGrp="1"/>
          </p:cNvSpPr>
          <p:nvPr>
            <p:ph type="body" sz="quarter" idx="15"/>
          </p:nvPr>
        </p:nvSpPr>
        <p:spPr>
          <a:xfrm>
            <a:off x="411376" y="2517912"/>
            <a:ext cx="8321247" cy="3212361"/>
          </a:xfrm>
        </p:spPr>
        <p:txBody>
          <a:bodyPr>
            <a:normAutofit/>
          </a:bodyPr>
          <a:lstStyle/>
          <a:p>
            <a:pPr marL="457135" indent="-457135" eaLnBrk="0" hangingPunct="0">
              <a:spcAft>
                <a:spcPct val="20000"/>
              </a:spcAft>
              <a:buFontTx/>
              <a:buAutoNum type="arabicPeriod"/>
              <a:defRPr/>
            </a:pPr>
            <a:r>
              <a:rPr lang="es-MX" sz="1600" dirty="0">
                <a:solidFill>
                  <a:schemeClr val="bg1">
                    <a:lumMod val="50000"/>
                  </a:schemeClr>
                </a:solidFill>
              </a:rPr>
              <a:t>Lista de Asistencia y Declaración de Quórum </a:t>
            </a:r>
          </a:p>
          <a:p>
            <a:pPr marL="457135" indent="-457135" eaLnBrk="0" hangingPunct="0">
              <a:spcAft>
                <a:spcPct val="20000"/>
              </a:spcAft>
              <a:buFontTx/>
              <a:buAutoNum type="arabicPeriod"/>
              <a:defRPr/>
            </a:pPr>
            <a:r>
              <a:rPr lang="es-MX" sz="1600" dirty="0">
                <a:solidFill>
                  <a:schemeClr val="bg1">
                    <a:lumMod val="50000"/>
                  </a:schemeClr>
                </a:solidFill>
              </a:rPr>
              <a:t>Aprobación de Orden del Día</a:t>
            </a:r>
          </a:p>
          <a:p>
            <a:pPr marL="457135" indent="-457135" eaLnBrk="0" hangingPunct="0">
              <a:spcAft>
                <a:spcPct val="20000"/>
              </a:spcAft>
              <a:buFontTx/>
              <a:buAutoNum type="arabicPeriod"/>
              <a:defRPr/>
            </a:pPr>
            <a:r>
              <a:rPr lang="es-MX" sz="1600" dirty="0">
                <a:solidFill>
                  <a:schemeClr val="bg1">
                    <a:lumMod val="50000"/>
                  </a:schemeClr>
                </a:solidFill>
              </a:rPr>
              <a:t>Incremento Anual a la Nómina de Pensionados y Jubilados 2021</a:t>
            </a:r>
          </a:p>
          <a:p>
            <a:pPr marL="457135" indent="-457135" eaLnBrk="0" hangingPunct="0">
              <a:spcAft>
                <a:spcPct val="20000"/>
              </a:spcAft>
              <a:buFontTx/>
              <a:buAutoNum type="arabicPeriod"/>
              <a:defRPr/>
            </a:pPr>
            <a:r>
              <a:rPr lang="es-MX" sz="1600" dirty="0">
                <a:solidFill>
                  <a:schemeClr val="bg1">
                    <a:lumMod val="50000"/>
                  </a:schemeClr>
                </a:solidFill>
              </a:rPr>
              <a:t>Clausura de la Sesión</a:t>
            </a:r>
          </a:p>
          <a:p>
            <a:endParaRPr lang="es-MX" sz="1600" dirty="0"/>
          </a:p>
        </p:txBody>
      </p:sp>
      <p:sp>
        <p:nvSpPr>
          <p:cNvPr id="3" name="Marcador de número de diapositiva 2">
            <a:extLst>
              <a:ext uri="{FF2B5EF4-FFF2-40B4-BE49-F238E27FC236}">
                <a16:creationId xmlns:a16="http://schemas.microsoft.com/office/drawing/2014/main" id="{9DEA35E2-A2AA-4DB0-84D5-AB221FC554CF}"/>
              </a:ext>
            </a:extLst>
          </p:cNvPr>
          <p:cNvSpPr>
            <a:spLocks noGrp="1"/>
          </p:cNvSpPr>
          <p:nvPr>
            <p:ph type="sldNum" sz="quarter" idx="4"/>
          </p:nvPr>
        </p:nvSpPr>
        <p:spPr>
          <a:xfrm>
            <a:off x="7010400" y="6440889"/>
            <a:ext cx="2133600" cy="365125"/>
          </a:xfrm>
        </p:spPr>
        <p:txBody>
          <a:bodyPr/>
          <a:lstStyle/>
          <a:p>
            <a:fld id="{08DCC1CA-BC64-9342-9FC6-0A703FD15379}" type="slidenum">
              <a:rPr lang="en-US" smtClean="0"/>
              <a:pPr/>
              <a:t>2</a:t>
            </a:fld>
            <a:endParaRPr lang="en-US" dirty="0"/>
          </a:p>
        </p:txBody>
      </p:sp>
      <p:sp>
        <p:nvSpPr>
          <p:cNvPr id="4" name="Título 3">
            <a:extLst>
              <a:ext uri="{FF2B5EF4-FFF2-40B4-BE49-F238E27FC236}">
                <a16:creationId xmlns:a16="http://schemas.microsoft.com/office/drawing/2014/main" id="{74E83625-C8F1-40E8-8B04-38ADC7B2DEC7}"/>
              </a:ext>
            </a:extLst>
          </p:cNvPr>
          <p:cNvSpPr>
            <a:spLocks noGrp="1"/>
          </p:cNvSpPr>
          <p:nvPr>
            <p:ph type="title"/>
          </p:nvPr>
        </p:nvSpPr>
        <p:spPr/>
        <p:txBody>
          <a:bodyPr/>
          <a:lstStyle/>
          <a:p>
            <a:r>
              <a:rPr lang="es-MX" dirty="0"/>
              <a:t>ORDEN DEL DÍA EXT-01/2021</a:t>
            </a:r>
          </a:p>
        </p:txBody>
      </p:sp>
      <p:sp>
        <p:nvSpPr>
          <p:cNvPr id="5" name="Marcador de pie de página 4">
            <a:extLst>
              <a:ext uri="{FF2B5EF4-FFF2-40B4-BE49-F238E27FC236}">
                <a16:creationId xmlns:a16="http://schemas.microsoft.com/office/drawing/2014/main" id="{5EBA282A-73AA-4511-B3F0-0CC38116D046}"/>
              </a:ext>
            </a:extLst>
          </p:cNvPr>
          <p:cNvSpPr>
            <a:spLocks noGrp="1"/>
          </p:cNvSpPr>
          <p:nvPr>
            <p:ph type="ftr" sz="quarter" idx="3"/>
          </p:nvPr>
        </p:nvSpPr>
        <p:spPr>
          <a:xfrm>
            <a:off x="2697988" y="6437320"/>
            <a:ext cx="3748021" cy="365125"/>
          </a:xfrm>
        </p:spPr>
        <p:txBody>
          <a:bodyPr/>
          <a:lstStyle/>
          <a:p>
            <a:r>
              <a:rPr lang="es-MX" dirty="0"/>
              <a:t>Sesión Extraordinaria 01/2021 del 18 de marzo de 2021</a:t>
            </a:r>
          </a:p>
        </p:txBody>
      </p:sp>
    </p:spTree>
    <p:extLst>
      <p:ext uri="{BB962C8B-B14F-4D97-AF65-F5344CB8AC3E}">
        <p14:creationId xmlns:p14="http://schemas.microsoft.com/office/powerpoint/2010/main" val="4163576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ABF091-735E-4A29-892D-9BC200BE8188}"/>
              </a:ext>
            </a:extLst>
          </p:cNvPr>
          <p:cNvSpPr>
            <a:spLocks noGrp="1"/>
          </p:cNvSpPr>
          <p:nvPr>
            <p:ph type="ctrTitle"/>
          </p:nvPr>
        </p:nvSpPr>
        <p:spPr>
          <a:xfrm>
            <a:off x="457200" y="2693987"/>
            <a:ext cx="5742296" cy="1470025"/>
          </a:xfrm>
        </p:spPr>
        <p:txBody>
          <a:bodyPr/>
          <a:lstStyle/>
          <a:p>
            <a:r>
              <a:rPr lang="es-MX" dirty="0"/>
              <a:t>3. Incremento Anual a la Nómina de Jubilados y Pensionados</a:t>
            </a:r>
          </a:p>
        </p:txBody>
      </p:sp>
      <p:sp>
        <p:nvSpPr>
          <p:cNvPr id="3" name="Subtítulo 2">
            <a:extLst>
              <a:ext uri="{FF2B5EF4-FFF2-40B4-BE49-F238E27FC236}">
                <a16:creationId xmlns:a16="http://schemas.microsoft.com/office/drawing/2014/main" id="{2C6B9612-2078-4B45-8DCF-A374EFA743A9}"/>
              </a:ext>
            </a:extLst>
          </p:cNvPr>
          <p:cNvSpPr>
            <a:spLocks noGrp="1"/>
          </p:cNvSpPr>
          <p:nvPr>
            <p:ph type="subTitle" idx="1"/>
          </p:nvPr>
        </p:nvSpPr>
        <p:spPr>
          <a:xfrm>
            <a:off x="457200" y="4333461"/>
            <a:ext cx="5742296" cy="1041790"/>
          </a:xfrm>
        </p:spPr>
        <p:txBody>
          <a:bodyPr/>
          <a:lstStyle/>
          <a:p>
            <a:r>
              <a:rPr lang="es-MX" dirty="0"/>
              <a:t>2021</a:t>
            </a:r>
          </a:p>
        </p:txBody>
      </p:sp>
      <p:sp>
        <p:nvSpPr>
          <p:cNvPr id="4" name="Marcador de pie de página 3">
            <a:extLst>
              <a:ext uri="{FF2B5EF4-FFF2-40B4-BE49-F238E27FC236}">
                <a16:creationId xmlns:a16="http://schemas.microsoft.com/office/drawing/2014/main" id="{C2F75F62-0BD0-484D-AD3C-9AB887E735EE}"/>
              </a:ext>
            </a:extLst>
          </p:cNvPr>
          <p:cNvSpPr>
            <a:spLocks noGrp="1"/>
          </p:cNvSpPr>
          <p:nvPr>
            <p:ph type="ftr" sz="quarter" idx="11"/>
          </p:nvPr>
        </p:nvSpPr>
        <p:spPr>
          <a:xfrm>
            <a:off x="2687706" y="6492183"/>
            <a:ext cx="3768587" cy="365125"/>
          </a:xfrm>
        </p:spPr>
        <p:txBody>
          <a:bodyPr/>
          <a:lstStyle/>
          <a:p>
            <a:r>
              <a:rPr lang="es-MX" dirty="0"/>
              <a:t>Sesión Extraordinaria 01/2021 del 18 de marzo de 2021</a:t>
            </a:r>
            <a:endParaRPr lang="en-US" dirty="0"/>
          </a:p>
        </p:txBody>
      </p:sp>
      <p:sp>
        <p:nvSpPr>
          <p:cNvPr id="5" name="Marcador de número de diapositiva 4">
            <a:extLst>
              <a:ext uri="{FF2B5EF4-FFF2-40B4-BE49-F238E27FC236}">
                <a16:creationId xmlns:a16="http://schemas.microsoft.com/office/drawing/2014/main" id="{1E0FDA3B-B2EE-4788-A52B-6FFAFFDA080C}"/>
              </a:ext>
            </a:extLst>
          </p:cNvPr>
          <p:cNvSpPr>
            <a:spLocks noGrp="1"/>
          </p:cNvSpPr>
          <p:nvPr>
            <p:ph type="sldNum" sz="quarter" idx="12"/>
          </p:nvPr>
        </p:nvSpPr>
        <p:spPr/>
        <p:txBody>
          <a:bodyPr/>
          <a:lstStyle/>
          <a:p>
            <a:fld id="{08DCC1CA-BC64-9342-9FC6-0A703FD15379}" type="slidenum">
              <a:rPr lang="en-US" smtClean="0"/>
              <a:t>3</a:t>
            </a:fld>
            <a:endParaRPr lang="en-US" dirty="0"/>
          </a:p>
        </p:txBody>
      </p:sp>
    </p:spTree>
    <p:extLst>
      <p:ext uri="{BB962C8B-B14F-4D97-AF65-F5344CB8AC3E}">
        <p14:creationId xmlns:p14="http://schemas.microsoft.com/office/powerpoint/2010/main" val="2889298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736287" y="828316"/>
            <a:ext cx="7782901" cy="4661310"/>
          </a:xfrm>
          <a:prstGeom prst="rect">
            <a:avLst/>
          </a:prstGeom>
        </p:spPr>
      </p:pic>
      <p:sp>
        <p:nvSpPr>
          <p:cNvPr id="2" name="Título 1"/>
          <p:cNvSpPr>
            <a:spLocks noGrp="1"/>
          </p:cNvSpPr>
          <p:nvPr>
            <p:ph type="title"/>
          </p:nvPr>
        </p:nvSpPr>
        <p:spPr>
          <a:xfrm>
            <a:off x="1655168" y="116632"/>
            <a:ext cx="6661247" cy="330908"/>
          </a:xfrm>
        </p:spPr>
        <p:txBody>
          <a:bodyPr/>
          <a:lstStyle/>
          <a:p>
            <a:r>
              <a:rPr lang="es-MX" sz="1800" dirty="0">
                <a:latin typeface="+mj-lt"/>
              </a:rPr>
              <a:t>Histórico de Nómina de Pensionados 2010 - 2020</a:t>
            </a:r>
          </a:p>
        </p:txBody>
      </p:sp>
      <p:sp>
        <p:nvSpPr>
          <p:cNvPr id="3" name="Marcador de número de diapositiva 2"/>
          <p:cNvSpPr>
            <a:spLocks noGrp="1"/>
          </p:cNvSpPr>
          <p:nvPr>
            <p:ph type="sldNum" sz="quarter" idx="4"/>
          </p:nvPr>
        </p:nvSpPr>
        <p:spPr>
          <a:xfrm>
            <a:off x="8643966" y="6439891"/>
            <a:ext cx="454910" cy="365125"/>
          </a:xfrm>
        </p:spPr>
        <p:txBody>
          <a:bodyPr/>
          <a:lstStyle/>
          <a:p>
            <a:fld id="{F7E28DE7-990A-407D-BC13-BE5F1D408C55}" type="slidenum">
              <a:rPr lang="es-MX" sz="1200" b="0" smtClean="0">
                <a:latin typeface="+mn-lt"/>
              </a:rPr>
              <a:pPr/>
              <a:t>4</a:t>
            </a:fld>
            <a:endParaRPr lang="es-MX" sz="1200" b="0" dirty="0">
              <a:latin typeface="+mn-lt"/>
            </a:endParaRPr>
          </a:p>
        </p:txBody>
      </p:sp>
      <p:sp>
        <p:nvSpPr>
          <p:cNvPr id="8" name="CuadroTexto 7"/>
          <p:cNvSpPr txBox="1"/>
          <p:nvPr/>
        </p:nvSpPr>
        <p:spPr>
          <a:xfrm>
            <a:off x="1030356" y="5737295"/>
            <a:ext cx="7488832" cy="584775"/>
          </a:xfrm>
          <a:prstGeom prst="rect">
            <a:avLst/>
          </a:prstGeom>
          <a:noFill/>
        </p:spPr>
        <p:txBody>
          <a:bodyPr wrap="square" rtlCol="0">
            <a:spAutoFit/>
          </a:bodyPr>
          <a:lstStyle/>
          <a:p>
            <a:pPr algn="ctr"/>
            <a:r>
              <a:rPr lang="es-MX" sz="1600" dirty="0"/>
              <a:t>El incremento porcentual autorizado por el Consejo Directivo del ejercicio 2018 al 2020, es el promedio ponderado por rango de pensión.</a:t>
            </a:r>
          </a:p>
        </p:txBody>
      </p:sp>
      <p:pic>
        <p:nvPicPr>
          <p:cNvPr id="9" name="Imagen 8"/>
          <p:cNvPicPr>
            <a:picLocks noChangeAspect="1"/>
          </p:cNvPicPr>
          <p:nvPr/>
        </p:nvPicPr>
        <p:blipFill>
          <a:blip r:embed="rId4"/>
          <a:stretch>
            <a:fillRect/>
          </a:stretch>
        </p:blipFill>
        <p:spPr>
          <a:xfrm>
            <a:off x="1462405" y="1368373"/>
            <a:ext cx="6552727" cy="4121253"/>
          </a:xfrm>
          <a:prstGeom prst="rect">
            <a:avLst/>
          </a:prstGeom>
        </p:spPr>
      </p:pic>
      <p:sp>
        <p:nvSpPr>
          <p:cNvPr id="10" name="Marcador de pie de página 3">
            <a:extLst>
              <a:ext uri="{FF2B5EF4-FFF2-40B4-BE49-F238E27FC236}">
                <a16:creationId xmlns:a16="http://schemas.microsoft.com/office/drawing/2014/main" id="{180F5C41-CF82-4350-AECC-1E1B804C4DCD}"/>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229033257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777290" y="1168487"/>
            <a:ext cx="7589420" cy="4521026"/>
          </a:xfrm>
          <a:prstGeom prst="rect">
            <a:avLst/>
          </a:prstGeom>
        </p:spPr>
      </p:pic>
      <p:sp>
        <p:nvSpPr>
          <p:cNvPr id="2" name="Título 1"/>
          <p:cNvSpPr>
            <a:spLocks noGrp="1"/>
          </p:cNvSpPr>
          <p:nvPr>
            <p:ph type="title"/>
          </p:nvPr>
        </p:nvSpPr>
        <p:spPr>
          <a:xfrm>
            <a:off x="1669774" y="116632"/>
            <a:ext cx="6745356" cy="330908"/>
          </a:xfrm>
        </p:spPr>
        <p:txBody>
          <a:bodyPr vert="horz" lIns="91440" tIns="45720" rIns="91440" bIns="45720" rtlCol="0" anchor="ctr">
            <a:noAutofit/>
          </a:bodyPr>
          <a:lstStyle/>
          <a:p>
            <a:pPr algn="ctr"/>
            <a:r>
              <a:rPr lang="es-MX" sz="1800" dirty="0">
                <a:latin typeface="+mj-lt"/>
              </a:rPr>
              <a:t>Relación Directa del Número de Afiliados por cada Pensionado.</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5</a:t>
            </a:fld>
            <a:endParaRPr lang="es-MX" sz="1200" b="0" dirty="0">
              <a:latin typeface="+mn-lt"/>
            </a:endParaRPr>
          </a:p>
        </p:txBody>
      </p:sp>
      <p:sp>
        <p:nvSpPr>
          <p:cNvPr id="7" name="Marcador de pie de página 3">
            <a:extLst>
              <a:ext uri="{FF2B5EF4-FFF2-40B4-BE49-F238E27FC236}">
                <a16:creationId xmlns:a16="http://schemas.microsoft.com/office/drawing/2014/main" id="{6BCD14DA-6FA2-4095-A553-6B3B2636251B}"/>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3408790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683026" y="116632"/>
            <a:ext cx="6732104" cy="330908"/>
          </a:xfrm>
        </p:spPr>
        <p:txBody>
          <a:bodyPr vert="horz" lIns="91440" tIns="45720" rIns="91440" bIns="45720" rtlCol="0" anchor="ctr">
            <a:noAutofit/>
          </a:bodyPr>
          <a:lstStyle/>
          <a:p>
            <a:pPr algn="ctr"/>
            <a:r>
              <a:rPr lang="es-MX" sz="1800" dirty="0">
                <a:latin typeface="+mj-lt"/>
              </a:rPr>
              <a:t>Distribución de Pensionados considerando Pensión Mínima para Préstamo Hipotecario</a:t>
            </a:r>
          </a:p>
        </p:txBody>
      </p:sp>
      <p:sp>
        <p:nvSpPr>
          <p:cNvPr id="3" name="3 CuadroTexto">
            <a:extLst>
              <a:ext uri="{FF2B5EF4-FFF2-40B4-BE49-F238E27FC236}">
                <a16:creationId xmlns:a16="http://schemas.microsoft.com/office/drawing/2014/main" id="{EFB232E6-563C-4BC3-846A-2B92D8A25734}"/>
              </a:ext>
            </a:extLst>
          </p:cNvPr>
          <p:cNvSpPr txBox="1"/>
          <p:nvPr/>
        </p:nvSpPr>
        <p:spPr>
          <a:xfrm>
            <a:off x="178372" y="641008"/>
            <a:ext cx="8965628" cy="3785652"/>
          </a:xfrm>
          <a:prstGeom prst="rect">
            <a:avLst/>
          </a:prstGeom>
          <a:noFill/>
        </p:spPr>
        <p:txBody>
          <a:bodyPr wrap="square" rtlCol="0">
            <a:spAutoFit/>
          </a:bodyPr>
          <a:lstStyle/>
          <a:p>
            <a:pPr algn="just"/>
            <a:r>
              <a:rPr lang="es-MX" sz="1600" b="1" dirty="0">
                <a:solidFill>
                  <a:schemeClr val="bg1">
                    <a:lumMod val="50000"/>
                  </a:schemeClr>
                </a:solidFill>
                <a:cs typeface="Calibri" panose="020F0502020204030204" pitchFamily="34" charset="0"/>
              </a:rPr>
              <a:t>Distribución por género y rango de pensión (General)</a:t>
            </a:r>
          </a:p>
          <a:p>
            <a:pPr algn="just"/>
            <a:endParaRPr lang="es-ES" sz="1600" b="1" dirty="0">
              <a:solidFill>
                <a:schemeClr val="bg1">
                  <a:lumMod val="50000"/>
                </a:schemeClr>
              </a:solidFill>
              <a:cs typeface="Calibri" panose="020F0502020204030204" pitchFamily="34" charset="0"/>
            </a:endParaRPr>
          </a:p>
          <a:p>
            <a:pPr algn="just"/>
            <a:r>
              <a:rPr lang="es-MX" sz="1600" dirty="0">
                <a:cs typeface="Calibri" panose="020F0502020204030204" pitchFamily="34" charset="0"/>
              </a:rPr>
              <a:t>Si bien la pensión promedio es de $15,601.44 pesos, con el fin de garantizar el acceso a una vivienda digna, se considera cuál sería la pensión mínima para acceder a un préstamo hipotecario por $899,000 pesos, con un abono mensual por $8,074 pesos. </a:t>
            </a:r>
          </a:p>
          <a:p>
            <a:pPr algn="just"/>
            <a:endParaRPr lang="es-MX" sz="1600" dirty="0">
              <a:cs typeface="Calibri" panose="020F0502020204030204" pitchFamily="34" charset="0"/>
            </a:endParaRPr>
          </a:p>
          <a:p>
            <a:pPr marL="285750" indent="-285750" algn="just">
              <a:buFont typeface="Wingdings" panose="05000000000000000000" pitchFamily="2" charset="2"/>
              <a:buChar char="ü"/>
            </a:pPr>
            <a:r>
              <a:rPr lang="es-MX" sz="1600" b="1" dirty="0">
                <a:cs typeface="Calibri" panose="020F0502020204030204" pitchFamily="34" charset="0"/>
              </a:rPr>
              <a:t>La pensión mínima sería de $18,780 pesos para acceder al tope de este tipo de préstamo</a:t>
            </a:r>
          </a:p>
          <a:p>
            <a:pPr algn="just"/>
            <a:r>
              <a:rPr lang="es-MX" sz="1600" dirty="0">
                <a:cs typeface="Calibri" panose="020F0502020204030204" pitchFamily="34" charset="0"/>
              </a:rPr>
              <a:t>Por lo anterior, se observa la nueva tabla de distribución total de pensionados, donde el límite inferior a los $20 mil pesos será de $18,779 pesos, por lo cual, al 31 de diciembre de 2020 el </a:t>
            </a:r>
            <a:r>
              <a:rPr lang="es-MX" sz="1600" b="1" dirty="0">
                <a:cs typeface="Calibri" panose="020F0502020204030204" pitchFamily="34" charset="0"/>
              </a:rPr>
              <a:t>75.14%</a:t>
            </a:r>
            <a:r>
              <a:rPr lang="es-MX" sz="1600" dirty="0">
                <a:cs typeface="Calibri" panose="020F0502020204030204" pitchFamily="34" charset="0"/>
              </a:rPr>
              <a:t> de pensionados tienen una </a:t>
            </a:r>
            <a:r>
              <a:rPr lang="es-MX" sz="1600" b="1" dirty="0">
                <a:cs typeface="Calibri" panose="020F0502020204030204" pitchFamily="34" charset="0"/>
              </a:rPr>
              <a:t>pensión inferior </a:t>
            </a:r>
            <a:r>
              <a:rPr lang="es-MX" sz="1600" dirty="0">
                <a:cs typeface="Calibri" panose="020F0502020204030204" pitchFamily="34" charset="0"/>
              </a:rPr>
              <a:t>a los </a:t>
            </a:r>
            <a:r>
              <a:rPr lang="es-MX" sz="1600" b="1" dirty="0">
                <a:cs typeface="Calibri" panose="020F0502020204030204" pitchFamily="34" charset="0"/>
              </a:rPr>
              <a:t>$18,779  pesos mensuales</a:t>
            </a:r>
            <a:r>
              <a:rPr lang="es-MX" sz="1600" dirty="0">
                <a:cs typeface="Calibri" panose="020F0502020204030204" pitchFamily="34" charset="0"/>
              </a:rPr>
              <a:t>.</a:t>
            </a:r>
          </a:p>
          <a:p>
            <a:pPr algn="just"/>
            <a:endParaRPr lang="es-MX" sz="1600" dirty="0">
              <a:cs typeface="Calibri" panose="020F0502020204030204" pitchFamily="34" charset="0"/>
            </a:endParaRPr>
          </a:p>
          <a:p>
            <a:pPr marL="285750" indent="-285750" algn="just">
              <a:buFont typeface="Wingdings" panose="05000000000000000000" pitchFamily="2" charset="2"/>
              <a:buChar char="ü"/>
            </a:pPr>
            <a:r>
              <a:rPr lang="es-MX" sz="1600" b="1" dirty="0">
                <a:cs typeface="Calibri" panose="020F0502020204030204" pitchFamily="34" charset="0"/>
              </a:rPr>
              <a:t>Solo el 24.86% de la población pensionada, puede acceder al tope del Préstamo Hipotecario.</a:t>
            </a:r>
          </a:p>
          <a:p>
            <a:pPr algn="just"/>
            <a:endParaRPr lang="es-MX" sz="1600" dirty="0">
              <a:cs typeface="Calibri" panose="020F0502020204030204" pitchFamily="34" charset="0"/>
            </a:endParaRPr>
          </a:p>
          <a:p>
            <a:pPr algn="just"/>
            <a:endParaRPr lang="es-ES" sz="1600" dirty="0">
              <a:cs typeface="Calibri" panose="020F0502020204030204" pitchFamily="34" charset="0"/>
            </a:endParaRPr>
          </a:p>
        </p:txBody>
      </p:sp>
      <p:sp>
        <p:nvSpPr>
          <p:cNvPr id="2" name="Marcador de número de diapositiva 1"/>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6</a:t>
            </a:fld>
            <a:endParaRPr lang="es-MX" sz="1200" b="0" dirty="0">
              <a:latin typeface="+mn-lt"/>
            </a:endParaRPr>
          </a:p>
        </p:txBody>
      </p:sp>
      <p:pic>
        <p:nvPicPr>
          <p:cNvPr id="4" name="Imagen 3"/>
          <p:cNvPicPr>
            <a:picLocks noChangeAspect="1"/>
          </p:cNvPicPr>
          <p:nvPr/>
        </p:nvPicPr>
        <p:blipFill>
          <a:blip r:embed="rId2"/>
          <a:stretch>
            <a:fillRect/>
          </a:stretch>
        </p:blipFill>
        <p:spPr>
          <a:xfrm>
            <a:off x="2361090" y="3651706"/>
            <a:ext cx="4474828" cy="2904134"/>
          </a:xfrm>
          <a:prstGeom prst="rect">
            <a:avLst/>
          </a:prstGeom>
        </p:spPr>
      </p:pic>
      <p:sp>
        <p:nvSpPr>
          <p:cNvPr id="9" name="Marcador de pie de página 3">
            <a:extLst>
              <a:ext uri="{FF2B5EF4-FFF2-40B4-BE49-F238E27FC236}">
                <a16:creationId xmlns:a16="http://schemas.microsoft.com/office/drawing/2014/main" id="{97CE30F9-B197-451E-A591-F48B4045D899}"/>
              </a:ext>
            </a:extLst>
          </p:cNvPr>
          <p:cNvSpPr txBox="1">
            <a:spLocks/>
          </p:cNvSpPr>
          <p:nvPr/>
        </p:nvSpPr>
        <p:spPr>
          <a:xfrm>
            <a:off x="2687706" y="6505435"/>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931752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664430" y="4223272"/>
            <a:ext cx="7815140" cy="1879807"/>
          </a:xfrm>
          <a:prstGeom prst="rect">
            <a:avLst/>
          </a:prstGeom>
        </p:spPr>
      </p:pic>
      <p:sp>
        <p:nvSpPr>
          <p:cNvPr id="2" name="Título 1"/>
          <p:cNvSpPr>
            <a:spLocks noGrp="1"/>
          </p:cNvSpPr>
          <p:nvPr>
            <p:ph type="title"/>
          </p:nvPr>
        </p:nvSpPr>
        <p:spPr>
          <a:xfrm>
            <a:off x="1683026" y="116632"/>
            <a:ext cx="6777406" cy="330908"/>
          </a:xfrm>
        </p:spPr>
        <p:txBody>
          <a:bodyPr vert="horz" lIns="91440" tIns="45720" rIns="91440" bIns="45720" rtlCol="0" anchor="ctr">
            <a:noAutofit/>
          </a:bodyPr>
          <a:lstStyle/>
          <a:p>
            <a:pPr algn="ctr"/>
            <a:r>
              <a:rPr lang="es-MX" sz="1800" dirty="0">
                <a:latin typeface="+mj-lt"/>
              </a:rPr>
              <a:t>Comparativa 2020 vs Escenarios</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7</a:t>
            </a:fld>
            <a:endParaRPr lang="es-MX" sz="1200" b="0">
              <a:latin typeface="+mn-lt"/>
            </a:endParaRPr>
          </a:p>
        </p:txBody>
      </p:sp>
      <p:pic>
        <p:nvPicPr>
          <p:cNvPr id="4" name="Imagen 3"/>
          <p:cNvPicPr>
            <a:picLocks noChangeAspect="1"/>
          </p:cNvPicPr>
          <p:nvPr/>
        </p:nvPicPr>
        <p:blipFill>
          <a:blip r:embed="rId3"/>
          <a:stretch>
            <a:fillRect/>
          </a:stretch>
        </p:blipFill>
        <p:spPr>
          <a:xfrm>
            <a:off x="626155" y="754921"/>
            <a:ext cx="7853415" cy="1904347"/>
          </a:xfrm>
          <a:prstGeom prst="rect">
            <a:avLst/>
          </a:prstGeom>
        </p:spPr>
      </p:pic>
      <p:sp>
        <p:nvSpPr>
          <p:cNvPr id="5" name="CuadroTexto 4"/>
          <p:cNvSpPr txBox="1"/>
          <p:nvPr/>
        </p:nvSpPr>
        <p:spPr>
          <a:xfrm>
            <a:off x="607017" y="2890391"/>
            <a:ext cx="7853415" cy="1077218"/>
          </a:xfrm>
          <a:prstGeom prst="rect">
            <a:avLst/>
          </a:prstGeom>
          <a:noFill/>
        </p:spPr>
        <p:txBody>
          <a:bodyPr wrap="square" rtlCol="0">
            <a:spAutoFit/>
          </a:bodyPr>
          <a:lstStyle/>
          <a:p>
            <a:pPr algn="just"/>
            <a:r>
              <a:rPr lang="es-MX" sz="1600" dirty="0"/>
              <a:t>Se muestran los rangos y porcentajes autorizados para incremento de pensionados durante el ejercicio 2020, y también se observan los rangos  y porcentajes propuestos para los tres escenarios planteados y sometidos a consideración del Consejo Directivo del Instituto para su aprobación.</a:t>
            </a:r>
          </a:p>
        </p:txBody>
      </p:sp>
      <p:sp>
        <p:nvSpPr>
          <p:cNvPr id="7" name="Marcador de pie de página 3">
            <a:extLst>
              <a:ext uri="{FF2B5EF4-FFF2-40B4-BE49-F238E27FC236}">
                <a16:creationId xmlns:a16="http://schemas.microsoft.com/office/drawing/2014/main" id="{61613B17-84BD-4D3A-AC0A-D3040A44BF84}"/>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1336857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19747" y="861392"/>
            <a:ext cx="7955626" cy="3550740"/>
          </a:xfrm>
          <a:prstGeom prst="rect">
            <a:avLst/>
          </a:prstGeom>
        </p:spPr>
      </p:pic>
      <p:sp>
        <p:nvSpPr>
          <p:cNvPr id="2" name="Título 1"/>
          <p:cNvSpPr>
            <a:spLocks noGrp="1"/>
          </p:cNvSpPr>
          <p:nvPr>
            <p:ph type="title"/>
          </p:nvPr>
        </p:nvSpPr>
        <p:spPr>
          <a:xfrm>
            <a:off x="1749286" y="116632"/>
            <a:ext cx="6745357" cy="330908"/>
          </a:xfrm>
        </p:spPr>
        <p:txBody>
          <a:bodyPr vert="horz" lIns="91440" tIns="45720" rIns="91440" bIns="45720" rtlCol="0" anchor="ctr">
            <a:noAutofit/>
          </a:bodyPr>
          <a:lstStyle/>
          <a:p>
            <a:pPr algn="ctr"/>
            <a:r>
              <a:rPr lang="es-MX" sz="1800" dirty="0">
                <a:latin typeface="+mj-lt"/>
              </a:rPr>
              <a:t>Incremento de Pensión Mensual al 4%, 2%, 1% y 0.5%, Escenario  “ A ”    </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8</a:t>
            </a:fld>
            <a:endParaRPr lang="es-MX" sz="1200" b="0" dirty="0">
              <a:latin typeface="+mn-lt"/>
            </a:endParaRPr>
          </a:p>
        </p:txBody>
      </p:sp>
      <p:sp>
        <p:nvSpPr>
          <p:cNvPr id="9" name="CuadroTexto 8"/>
          <p:cNvSpPr txBox="1"/>
          <p:nvPr/>
        </p:nvSpPr>
        <p:spPr>
          <a:xfrm>
            <a:off x="419747" y="4644943"/>
            <a:ext cx="8000998" cy="1569660"/>
          </a:xfrm>
          <a:prstGeom prst="rect">
            <a:avLst/>
          </a:prstGeom>
          <a:noFill/>
        </p:spPr>
        <p:txBody>
          <a:bodyPr wrap="square" rtlCol="0">
            <a:spAutoFit/>
          </a:bodyPr>
          <a:lstStyle/>
          <a:p>
            <a:pPr algn="just"/>
            <a:r>
              <a:rPr lang="es-MX" sz="1600" dirty="0"/>
              <a:t>Se calcula el incremento de pensión mensual del 4% para pensionados que ganan hasta $15,601 pesos, mientras que a los que ganan arriba de $15,602 pesos y hasta 30 mil pesos mensuales, se les aplica el 2%, a los mayores de 30 mil pesos y hasta 100 mil pesos, se les aplica el 1%, y por último a los mayores de 100 mil pesos, se les aplica el 0.5%, pasando de 611.9 millones de pesos mensuales, a 626.8 millones de pesos, reflejando un incremento nominal mensual de 14.8 millones de pesos.</a:t>
            </a:r>
          </a:p>
        </p:txBody>
      </p:sp>
      <p:sp>
        <p:nvSpPr>
          <p:cNvPr id="7" name="Marcador de pie de página 3">
            <a:extLst>
              <a:ext uri="{FF2B5EF4-FFF2-40B4-BE49-F238E27FC236}">
                <a16:creationId xmlns:a16="http://schemas.microsoft.com/office/drawing/2014/main" id="{9FC7883E-AE6E-49F8-8EA9-93537A4BFE81}"/>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1227549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24985" y="796681"/>
            <a:ext cx="7894030" cy="3568423"/>
          </a:xfrm>
          <a:prstGeom prst="rect">
            <a:avLst/>
          </a:prstGeom>
        </p:spPr>
      </p:pic>
      <p:sp>
        <p:nvSpPr>
          <p:cNvPr id="2" name="Título 1"/>
          <p:cNvSpPr>
            <a:spLocks noGrp="1"/>
          </p:cNvSpPr>
          <p:nvPr>
            <p:ph type="title"/>
          </p:nvPr>
        </p:nvSpPr>
        <p:spPr>
          <a:xfrm>
            <a:off x="1669774" y="116632"/>
            <a:ext cx="6745356" cy="330908"/>
          </a:xfrm>
        </p:spPr>
        <p:txBody>
          <a:bodyPr vert="horz" lIns="91440" tIns="45720" rIns="91440" bIns="45720" rtlCol="0" anchor="ctr">
            <a:noAutofit/>
          </a:bodyPr>
          <a:lstStyle/>
          <a:p>
            <a:pPr algn="ctr"/>
            <a:r>
              <a:rPr lang="es-MX" sz="1800" dirty="0">
                <a:latin typeface="+mj-lt"/>
              </a:rPr>
              <a:t>Incremento de Pensión Mensual al 4%, 2%, 1% y 0.5%, Escenario “ B ”</a:t>
            </a:r>
          </a:p>
        </p:txBody>
      </p:sp>
      <p:sp>
        <p:nvSpPr>
          <p:cNvPr id="3" name="Marcador de número de diapositiva 2"/>
          <p:cNvSpPr>
            <a:spLocks noGrp="1"/>
          </p:cNvSpPr>
          <p:nvPr>
            <p:ph type="sldNum" sz="quarter" idx="4"/>
          </p:nvPr>
        </p:nvSpPr>
        <p:spPr/>
        <p:txBody>
          <a:bodyPr vert="horz" lIns="91440" tIns="45720" rIns="91440" bIns="45720" rtlCol="0" anchor="ctr"/>
          <a:lstStyle/>
          <a:p>
            <a:fld id="{F7E28DE7-990A-407D-BC13-BE5F1D408C55}" type="slidenum">
              <a:rPr lang="es-MX" sz="1200" b="0">
                <a:latin typeface="+mn-lt"/>
              </a:rPr>
              <a:pPr/>
              <a:t>9</a:t>
            </a:fld>
            <a:endParaRPr lang="es-MX" sz="1200" b="0">
              <a:latin typeface="+mn-lt"/>
            </a:endParaRPr>
          </a:p>
        </p:txBody>
      </p:sp>
      <p:sp>
        <p:nvSpPr>
          <p:cNvPr id="9" name="CuadroTexto 8"/>
          <p:cNvSpPr txBox="1"/>
          <p:nvPr/>
        </p:nvSpPr>
        <p:spPr>
          <a:xfrm>
            <a:off x="624985" y="4491659"/>
            <a:ext cx="7894030" cy="1569660"/>
          </a:xfrm>
          <a:prstGeom prst="rect">
            <a:avLst/>
          </a:prstGeom>
          <a:noFill/>
        </p:spPr>
        <p:txBody>
          <a:bodyPr wrap="square" rtlCol="0">
            <a:spAutoFit/>
          </a:bodyPr>
          <a:lstStyle/>
          <a:p>
            <a:pPr algn="just"/>
            <a:r>
              <a:rPr lang="es-MX" sz="1600" dirty="0"/>
              <a:t>Se calcula el incremento de pensión mensual del 4% para pensionados que ganan hasta $18,779 pesos, mientras que a los que ganan arriba de $18,780 pesos y hasta 30 mil pesos mensuales, se les aplica el 2%, a los mayores de 30 mil pesos y hasta 100 mil pesos, se les aplica el 1%, y por último a los mayores de 100 mil pesos, se les aplica el 0.5%, pasando de 611.9 millones de pesos mensuales, a 628.4 millones de pesos, reflejando un incremento nominal mensual de 16.4 millones de pesos.</a:t>
            </a:r>
          </a:p>
        </p:txBody>
      </p:sp>
      <p:sp>
        <p:nvSpPr>
          <p:cNvPr id="7" name="Marcador de pie de página 3">
            <a:extLst>
              <a:ext uri="{FF2B5EF4-FFF2-40B4-BE49-F238E27FC236}">
                <a16:creationId xmlns:a16="http://schemas.microsoft.com/office/drawing/2014/main" id="{87257EAE-DBF5-41B2-86A3-68F9DD58D687}"/>
              </a:ext>
            </a:extLst>
          </p:cNvPr>
          <p:cNvSpPr txBox="1">
            <a:spLocks/>
          </p:cNvSpPr>
          <p:nvPr/>
        </p:nvSpPr>
        <p:spPr>
          <a:xfrm>
            <a:off x="2687706" y="6492183"/>
            <a:ext cx="376858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tx1">
                    <a:tint val="75000"/>
                  </a:schemeClr>
                </a:solidFill>
              </a:rPr>
              <a:t>Sesión Extraordinaria 01/2021 del 18 de marzo de 2021</a:t>
            </a:r>
            <a:endParaRPr lang="en-US" sz="1200" dirty="0">
              <a:solidFill>
                <a:schemeClr val="tx1">
                  <a:tint val="75000"/>
                </a:schemeClr>
              </a:solidFill>
            </a:endParaRPr>
          </a:p>
        </p:txBody>
      </p:sp>
    </p:spTree>
    <p:extLst>
      <p:ext uri="{BB962C8B-B14F-4D97-AF65-F5344CB8AC3E}">
        <p14:creationId xmlns:p14="http://schemas.microsoft.com/office/powerpoint/2010/main" val="2454617972"/>
      </p:ext>
    </p:extLst>
  </p:cSld>
  <p:clrMapOvr>
    <a:masterClrMapping/>
  </p:clrMapOvr>
</p:sld>
</file>

<file path=ppt/theme/theme1.xml><?xml version="1.0" encoding="utf-8"?>
<a:theme xmlns:a="http://schemas.openxmlformats.org/drawingml/2006/main" name="Tema Sesiones">
  <a:themeElements>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2.xml><?xml version="1.0" encoding="utf-8"?>
<a:theme xmlns:a="http://schemas.openxmlformats.org/drawingml/2006/main" name="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3.xml><?xml version="1.0" encoding="utf-8"?>
<a:theme xmlns:a="http://schemas.openxmlformats.org/drawingml/2006/main" name="1_plantilla ipejal 2019">
  <a:themeElements>
    <a:clrScheme name="Personalizado 4">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alizado 4">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Tema Sesiones</Template>
  <TotalTime>451</TotalTime>
  <Words>1603</Words>
  <Application>Microsoft Office PowerPoint</Application>
  <PresentationFormat>Presentación en pantalla (4:3)</PresentationFormat>
  <Paragraphs>131</Paragraphs>
  <Slides>16</Slides>
  <Notes>0</Notes>
  <HiddenSlides>0</HiddenSlides>
  <MMClips>0</MMClips>
  <ScaleCrop>false</ScaleCrop>
  <HeadingPairs>
    <vt:vector size="6" baseType="variant">
      <vt:variant>
        <vt:lpstr>Fuentes usadas</vt:lpstr>
      </vt:variant>
      <vt:variant>
        <vt:i4>6</vt:i4>
      </vt:variant>
      <vt:variant>
        <vt:lpstr>Tema</vt:lpstr>
      </vt:variant>
      <vt:variant>
        <vt:i4>4</vt:i4>
      </vt:variant>
      <vt:variant>
        <vt:lpstr>Títulos de diapositiva</vt:lpstr>
      </vt:variant>
      <vt:variant>
        <vt:i4>16</vt:i4>
      </vt:variant>
    </vt:vector>
  </HeadingPairs>
  <TitlesOfParts>
    <vt:vector size="26" baseType="lpstr">
      <vt:lpstr>Abadi Extra Light</vt:lpstr>
      <vt:lpstr>Arial</vt:lpstr>
      <vt:lpstr>Calibri</vt:lpstr>
      <vt:lpstr>Century Gothic</vt:lpstr>
      <vt:lpstr>Gill Sans MT</vt:lpstr>
      <vt:lpstr>Wingdings</vt:lpstr>
      <vt:lpstr>Tema Sesiones</vt:lpstr>
      <vt:lpstr>plantilla ipejal 2019</vt:lpstr>
      <vt:lpstr>1_plantilla ipejal 2019</vt:lpstr>
      <vt:lpstr>1_Tema Sesiones</vt:lpstr>
      <vt:lpstr>Sesión Extraordinaria de Consejo Directivo</vt:lpstr>
      <vt:lpstr>ORDEN DEL DÍA EXT-01/2021</vt:lpstr>
      <vt:lpstr>3. Incremento Anual a la Nómina de Jubilados y Pensionados</vt:lpstr>
      <vt:lpstr>Histórico de Nómina de Pensionados 2010 - 2020</vt:lpstr>
      <vt:lpstr>Relación Directa del Número de Afiliados por cada Pensionado.</vt:lpstr>
      <vt:lpstr>Distribución de Pensionados considerando Pensión Mínima para Préstamo Hipotecario</vt:lpstr>
      <vt:lpstr>Comparativa 2020 vs Escenarios</vt:lpstr>
      <vt:lpstr>Incremento de Pensión Mensual al 4%, 2%, 1% y 0.5%, Escenario  “ A ”    </vt:lpstr>
      <vt:lpstr>Incremento de Pensión Mensual al 4%, 2%, 1% y 0.5%, Escenario “ B ”</vt:lpstr>
      <vt:lpstr>Calculo Promedio de altas mensuales por tipo de pensión y sueldo promedio</vt:lpstr>
      <vt:lpstr>Sueldo Anual de Altas de Nuevos Pensionados y Gratificación Anual</vt:lpstr>
      <vt:lpstr>Propuestas de incremento de pensión 2021</vt:lpstr>
      <vt:lpstr> Notas Técnicas (Escenarios 1, 2, y 3)</vt:lpstr>
      <vt:lpstr> Notas Técnicas (Escenario “A” y “B”)</vt:lpstr>
      <vt:lpstr>Aprobación de incremento para Nómina de Pensionados 2021</vt:lpstr>
      <vt:lpstr>4. Clausura de la Sesión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Gonzalez Martinez, Maria del Carmen</dc:creator>
  <cp:lastModifiedBy>Gonzalez Martinez, Maria del Carmen</cp:lastModifiedBy>
  <cp:revision>16</cp:revision>
  <dcterms:created xsi:type="dcterms:W3CDTF">2021-03-16T17:19:45Z</dcterms:created>
  <dcterms:modified xsi:type="dcterms:W3CDTF">2021-03-17T21:42:30Z</dcterms:modified>
</cp:coreProperties>
</file>